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nva Sans"/>
      <p:regular r:id="rId16"/>
    </p:embeddedFont>
    <p:embeddedFont>
      <p:font typeface="Canva Sans Bold"/>
      <p:regular r:id="rId17"/>
    </p:embeddedFont>
    <p:embeddedFont>
      <p:font typeface="Canva Sans Italics"/>
      <p:regular r:id="rId18"/>
    </p:embeddedFont>
    <p:embeddedFont>
      <p:font typeface="Luciole"/>
      <p:regular r:id="rId19"/>
    </p:embeddedFont>
    <p:embeddedFont>
      <p:font typeface="Zuume Rough Bold"/>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8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eanne Miller" userId="55ca507c-3d55-405c-b9c7-75d9956e65c9" providerId="ADAL" clId="{25407590-92A9-465A-A178-A95707EB1CB1}"/>
    <pc:docChg chg="undo custSel modSld">
      <pc:chgData name="Raeanne Miller" userId="55ca507c-3d55-405c-b9c7-75d9956e65c9" providerId="ADAL" clId="{25407590-92A9-465A-A178-A95707EB1CB1}" dt="2024-10-23T21:58:29.109" v="8" actId="114"/>
      <pc:docMkLst>
        <pc:docMk/>
      </pc:docMkLst>
      <pc:sldChg chg="modSp mod">
        <pc:chgData name="Raeanne Miller" userId="55ca507c-3d55-405c-b9c7-75d9956e65c9" providerId="ADAL" clId="{25407590-92A9-465A-A178-A95707EB1CB1}" dt="2024-10-23T21:55:17.835" v="6" actId="1076"/>
        <pc:sldMkLst>
          <pc:docMk/>
          <pc:sldMk cId="0" sldId="258"/>
        </pc:sldMkLst>
        <pc:grpChg chg="mod">
          <ac:chgData name="Raeanne Miller" userId="55ca507c-3d55-405c-b9c7-75d9956e65c9" providerId="ADAL" clId="{25407590-92A9-465A-A178-A95707EB1CB1}" dt="2024-10-23T21:55:17.835" v="6" actId="1076"/>
          <ac:grpSpMkLst>
            <pc:docMk/>
            <pc:sldMk cId="0" sldId="258"/>
            <ac:grpSpMk id="2" creationId="{00000000-0000-0000-0000-000000000000}"/>
          </ac:grpSpMkLst>
        </pc:grpChg>
      </pc:sldChg>
      <pc:sldChg chg="modSp mod">
        <pc:chgData name="Raeanne Miller" userId="55ca507c-3d55-405c-b9c7-75d9956e65c9" providerId="ADAL" clId="{25407590-92A9-465A-A178-A95707EB1CB1}" dt="2024-10-23T21:53:42.482" v="5" actId="1076"/>
        <pc:sldMkLst>
          <pc:docMk/>
          <pc:sldMk cId="0" sldId="261"/>
        </pc:sldMkLst>
        <pc:grpChg chg="mod">
          <ac:chgData name="Raeanne Miller" userId="55ca507c-3d55-405c-b9c7-75d9956e65c9" providerId="ADAL" clId="{25407590-92A9-465A-A178-A95707EB1CB1}" dt="2024-10-23T21:53:42.482" v="5" actId="1076"/>
          <ac:grpSpMkLst>
            <pc:docMk/>
            <pc:sldMk cId="0" sldId="261"/>
            <ac:grpSpMk id="5" creationId="{00000000-0000-0000-0000-000000000000}"/>
          </ac:grpSpMkLst>
        </pc:grpChg>
      </pc:sldChg>
      <pc:sldChg chg="modNotesTx">
        <pc:chgData name="Raeanne Miller" userId="55ca507c-3d55-405c-b9c7-75d9956e65c9" providerId="ADAL" clId="{25407590-92A9-465A-A178-A95707EB1CB1}" dt="2024-10-23T21:53:23.707" v="3" actId="33524"/>
        <pc:sldMkLst>
          <pc:docMk/>
          <pc:sldMk cId="0" sldId="262"/>
        </pc:sldMkLst>
      </pc:sldChg>
      <pc:sldChg chg="modSp mod">
        <pc:chgData name="Raeanne Miller" userId="55ca507c-3d55-405c-b9c7-75d9956e65c9" providerId="ADAL" clId="{25407590-92A9-465A-A178-A95707EB1CB1}" dt="2024-10-23T21:58:29.109" v="8" actId="114"/>
        <pc:sldMkLst>
          <pc:docMk/>
          <pc:sldMk cId="0" sldId="268"/>
        </pc:sldMkLst>
        <pc:spChg chg="mod">
          <ac:chgData name="Raeanne Miller" userId="55ca507c-3d55-405c-b9c7-75d9956e65c9" providerId="ADAL" clId="{25407590-92A9-465A-A178-A95707EB1CB1}" dt="2024-10-23T21:58:29.109" v="8" actId="114"/>
          <ac:spMkLst>
            <pc:docMk/>
            <pc:sldMk cId="0" sldId="26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is bad. We want people to access the most accurate information possible on any subject. This contributes to a shared reality.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From The Center for Media Literacy.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reason I asked you about those phrases is to bring up the issue of language. These results show that the possibility of getting different results, based on who you ask, when you ask, and that person's background. Language is fluid. </a:t>
            </a:r>
          </a:p>
          <a:p>
            <a:endParaRPr lang="en-US" dirty="0"/>
          </a:p>
          <a:p>
            <a:r>
              <a:rPr lang="en-US" dirty="0"/>
              <a:t>Two terms I want to focus on are mis/disinformation.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want to avoid using the phrase 'fake news' because it's become a very polarizing phrase. It's often a way that people shut down conversations. This is why we didn't name this program 'How to spot fake news'. The use of this phrase is partly why mis/disinformation easily spreads, because information is dismissed and shared without being vetted.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Misinformation = false</a:t>
            </a:r>
          </a:p>
          <a:p>
            <a:r>
              <a:rPr lang="en-US"/>
              <a:t>Disinformation = false, but deliberate (we see more of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8ShocM-yK8" TargetMode="External"/><Relationship Id="rId2" Type="http://schemas.openxmlformats.org/officeDocument/2006/relationships/hyperlink" Target="https://libguides.lib.cwu.edu/c.php?g=625394&amp;p=439190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annenbergclassroom.org" TargetMode="External"/><Relationship Id="rId3" Type="http://schemas.openxmlformats.org/officeDocument/2006/relationships/hyperlink" Target="https://www.factcheck.org" TargetMode="External"/><Relationship Id="rId7" Type="http://schemas.openxmlformats.org/officeDocument/2006/relationships/hyperlink" Target="https://www.factcheck.org/scicheck/" TargetMode="External"/><Relationship Id="rId2" Type="http://schemas.openxmlformats.org/officeDocument/2006/relationships/hyperlink" Target="https://www.politifact.com" TargetMode="External"/><Relationship Id="rId1" Type="http://schemas.openxmlformats.org/officeDocument/2006/relationships/slideLayout" Target="../slideLayouts/slideLayout7.xml"/><Relationship Id="rId6" Type="http://schemas.openxmlformats.org/officeDocument/2006/relationships/hyperlink" Target="https://reporterslab.org/fact-checking/" TargetMode="External"/><Relationship Id="rId5" Type="http://schemas.openxmlformats.org/officeDocument/2006/relationships/hyperlink" Target="https://www.snopes.com" TargetMode="External"/><Relationship Id="rId10" Type="http://schemas.openxmlformats.org/officeDocument/2006/relationships/hyperlink" Target="https://www.npr.org/sections/politics-fact-check" TargetMode="External"/><Relationship Id="rId4" Type="http://schemas.openxmlformats.org/officeDocument/2006/relationships/hyperlink" Target="https://www.washingtonpost.com/politics/fact-checker/" TargetMode="External"/><Relationship Id="rId9" Type="http://schemas.openxmlformats.org/officeDocument/2006/relationships/hyperlink" Target="https://mediabiasfactcheck.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Freeform 2"/>
          <p:cNvSpPr/>
          <p:nvPr/>
        </p:nvSpPr>
        <p:spPr>
          <a:xfrm>
            <a:off x="2147273" y="3657153"/>
            <a:ext cx="4711901" cy="4654965"/>
          </a:xfrm>
          <a:custGeom>
            <a:avLst/>
            <a:gdLst/>
            <a:ahLst/>
            <a:cxnLst/>
            <a:rect l="l" t="t" r="r" b="b"/>
            <a:pathLst>
              <a:path w="4711901" h="4654965">
                <a:moveTo>
                  <a:pt x="0" y="0"/>
                </a:moveTo>
                <a:lnTo>
                  <a:pt x="4711901" y="0"/>
                </a:lnTo>
                <a:lnTo>
                  <a:pt x="4711901" y="4654965"/>
                </a:lnTo>
                <a:lnTo>
                  <a:pt x="0" y="46549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110019" y="1367704"/>
            <a:ext cx="3722773" cy="6228218"/>
          </a:xfrm>
          <a:custGeom>
            <a:avLst/>
            <a:gdLst/>
            <a:ahLst/>
            <a:cxnLst/>
            <a:rect l="l" t="t" r="r" b="b"/>
            <a:pathLst>
              <a:path w="3722773" h="6228218">
                <a:moveTo>
                  <a:pt x="0" y="0"/>
                </a:moveTo>
                <a:lnTo>
                  <a:pt x="3722773" y="0"/>
                </a:lnTo>
                <a:lnTo>
                  <a:pt x="3722773" y="6228218"/>
                </a:lnTo>
                <a:lnTo>
                  <a:pt x="0" y="6228218"/>
                </a:lnTo>
                <a:lnTo>
                  <a:pt x="0" y="0"/>
                </a:lnTo>
                <a:close/>
              </a:path>
            </a:pathLst>
          </a:custGeom>
          <a:blipFill>
            <a:blip r:embed="rId4">
              <a:extLst>
                <a:ext uri="{96DAC541-7B7A-43D3-8B79-37D633B846F1}">
                  <asvg:svgBlip xmlns:asvg="http://schemas.microsoft.com/office/drawing/2016/SVG/main" r:embed="rId5"/>
                </a:ext>
              </a:extLst>
            </a:blip>
            <a:stretch>
              <a:fillRect b="-9674"/>
            </a:stretch>
          </a:blipFill>
        </p:spPr>
        <p:txBody>
          <a:bodyPr/>
          <a:lstStyle/>
          <a:p>
            <a:endParaRPr lang="en-US"/>
          </a:p>
        </p:txBody>
      </p:sp>
      <p:sp>
        <p:nvSpPr>
          <p:cNvPr id="4" name="Freeform 4"/>
          <p:cNvSpPr/>
          <p:nvPr/>
        </p:nvSpPr>
        <p:spPr>
          <a:xfrm>
            <a:off x="1110019" y="6748352"/>
            <a:ext cx="3722773" cy="2189122"/>
          </a:xfrm>
          <a:custGeom>
            <a:avLst/>
            <a:gdLst/>
            <a:ahLst/>
            <a:cxnLst/>
            <a:rect l="l" t="t" r="r" b="b"/>
            <a:pathLst>
              <a:path w="3722773" h="2189122">
                <a:moveTo>
                  <a:pt x="0" y="0"/>
                </a:moveTo>
                <a:lnTo>
                  <a:pt x="3722773" y="0"/>
                </a:lnTo>
                <a:lnTo>
                  <a:pt x="3722773" y="2189122"/>
                </a:lnTo>
                <a:lnTo>
                  <a:pt x="0" y="2189122"/>
                </a:lnTo>
                <a:lnTo>
                  <a:pt x="0" y="0"/>
                </a:lnTo>
                <a:close/>
              </a:path>
            </a:pathLst>
          </a:custGeom>
          <a:blipFill>
            <a:blip r:embed="rId6">
              <a:extLst>
                <a:ext uri="{96DAC541-7B7A-43D3-8B79-37D633B846F1}">
                  <asvg:svgBlip xmlns:asvg="http://schemas.microsoft.com/office/drawing/2016/SVG/main" r:embed="rId7"/>
                </a:ext>
              </a:extLst>
            </a:blip>
            <a:stretch>
              <a:fillRect t="-212032"/>
            </a:stretch>
          </a:blipFill>
        </p:spPr>
        <p:txBody>
          <a:bodyPr/>
          <a:lstStyle/>
          <a:p>
            <a:endParaRPr lang="en-US"/>
          </a:p>
        </p:txBody>
      </p:sp>
      <p:sp>
        <p:nvSpPr>
          <p:cNvPr id="5" name="Freeform 5"/>
          <p:cNvSpPr/>
          <p:nvPr/>
        </p:nvSpPr>
        <p:spPr>
          <a:xfrm>
            <a:off x="1028700" y="6138083"/>
            <a:ext cx="1440015" cy="2021074"/>
          </a:xfrm>
          <a:custGeom>
            <a:avLst/>
            <a:gdLst/>
            <a:ahLst/>
            <a:cxnLst/>
            <a:rect l="l" t="t" r="r" b="b"/>
            <a:pathLst>
              <a:path w="1440015" h="2021074">
                <a:moveTo>
                  <a:pt x="0" y="0"/>
                </a:moveTo>
                <a:lnTo>
                  <a:pt x="1440015" y="0"/>
                </a:lnTo>
                <a:lnTo>
                  <a:pt x="1440015" y="2021075"/>
                </a:lnTo>
                <a:lnTo>
                  <a:pt x="0" y="20210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6" name="Group 6"/>
          <p:cNvGrpSpPr/>
          <p:nvPr/>
        </p:nvGrpSpPr>
        <p:grpSpPr>
          <a:xfrm>
            <a:off x="8206637" y="1381796"/>
            <a:ext cx="10936527" cy="7585515"/>
            <a:chOff x="-315797" y="-38100"/>
            <a:chExt cx="3403860" cy="2235258"/>
          </a:xfrm>
        </p:grpSpPr>
        <p:sp>
          <p:nvSpPr>
            <p:cNvPr id="7" name="Freeform 7"/>
            <p:cNvSpPr/>
            <p:nvPr/>
          </p:nvSpPr>
          <p:spPr>
            <a:xfrm>
              <a:off x="-315797" y="0"/>
              <a:ext cx="3088063" cy="2197158"/>
            </a:xfrm>
            <a:custGeom>
              <a:avLst/>
              <a:gdLst/>
              <a:ahLst/>
              <a:cxnLst/>
              <a:rect l="l" t="t" r="r" b="b"/>
              <a:pathLst>
                <a:path w="3088063" h="2197158">
                  <a:moveTo>
                    <a:pt x="69607" y="0"/>
                  </a:moveTo>
                  <a:lnTo>
                    <a:pt x="3018456" y="0"/>
                  </a:lnTo>
                  <a:cubicBezTo>
                    <a:pt x="3036917" y="0"/>
                    <a:pt x="3054622" y="7334"/>
                    <a:pt x="3067676" y="20387"/>
                  </a:cubicBezTo>
                  <a:cubicBezTo>
                    <a:pt x="3080730" y="33441"/>
                    <a:pt x="3088063" y="51146"/>
                    <a:pt x="3088063" y="69607"/>
                  </a:cubicBezTo>
                  <a:lnTo>
                    <a:pt x="3088063" y="2127551"/>
                  </a:lnTo>
                  <a:cubicBezTo>
                    <a:pt x="3088063" y="2146012"/>
                    <a:pt x="3080730" y="2163717"/>
                    <a:pt x="3067676" y="2176771"/>
                  </a:cubicBezTo>
                  <a:cubicBezTo>
                    <a:pt x="3054622" y="2189824"/>
                    <a:pt x="3036917" y="2197158"/>
                    <a:pt x="3018456" y="2197158"/>
                  </a:cubicBezTo>
                  <a:lnTo>
                    <a:pt x="69607" y="2197158"/>
                  </a:lnTo>
                  <a:cubicBezTo>
                    <a:pt x="51146" y="2197158"/>
                    <a:pt x="33441" y="2189824"/>
                    <a:pt x="20387" y="2176771"/>
                  </a:cubicBezTo>
                  <a:cubicBezTo>
                    <a:pt x="7334" y="2163717"/>
                    <a:pt x="0" y="2146012"/>
                    <a:pt x="0" y="2127551"/>
                  </a:cubicBezTo>
                  <a:lnTo>
                    <a:pt x="0" y="69607"/>
                  </a:lnTo>
                  <a:cubicBezTo>
                    <a:pt x="0" y="51146"/>
                    <a:pt x="7334" y="33441"/>
                    <a:pt x="20387" y="20387"/>
                  </a:cubicBezTo>
                  <a:cubicBezTo>
                    <a:pt x="33441" y="7334"/>
                    <a:pt x="51146" y="0"/>
                    <a:pt x="69607" y="0"/>
                  </a:cubicBezTo>
                  <a:close/>
                </a:path>
              </a:pathLst>
            </a:custGeom>
            <a:solidFill>
              <a:srgbClr val="500000"/>
            </a:solidFill>
          </p:spPr>
          <p:txBody>
            <a:bodyPr/>
            <a:lstStyle/>
            <a:p>
              <a:endParaRPr lang="en-US"/>
            </a:p>
          </p:txBody>
        </p:sp>
        <p:sp>
          <p:nvSpPr>
            <p:cNvPr id="8" name="TextBox 8"/>
            <p:cNvSpPr txBox="1"/>
            <p:nvPr/>
          </p:nvSpPr>
          <p:spPr>
            <a:xfrm>
              <a:off x="0" y="-38100"/>
              <a:ext cx="3088063" cy="2235258"/>
            </a:xfrm>
            <a:prstGeom prst="rect">
              <a:avLst/>
            </a:prstGeom>
          </p:spPr>
          <p:txBody>
            <a:bodyPr lIns="50800" tIns="50800" rIns="50800" bIns="50800" rtlCol="0" anchor="ctr"/>
            <a:lstStyle/>
            <a:p>
              <a:pPr algn="ctr">
                <a:lnSpc>
                  <a:spcPts val="1819"/>
                </a:lnSpc>
              </a:pPr>
              <a:endParaRPr/>
            </a:p>
          </p:txBody>
        </p:sp>
      </p:grpSp>
      <p:sp>
        <p:nvSpPr>
          <p:cNvPr id="9" name="Freeform 9"/>
          <p:cNvSpPr/>
          <p:nvPr/>
        </p:nvSpPr>
        <p:spPr>
          <a:xfrm>
            <a:off x="10864368" y="6691202"/>
            <a:ext cx="6939202" cy="841378"/>
          </a:xfrm>
          <a:custGeom>
            <a:avLst/>
            <a:gdLst/>
            <a:ahLst/>
            <a:cxnLst/>
            <a:rect l="l" t="t" r="r" b="b"/>
            <a:pathLst>
              <a:path w="6939202" h="841378">
                <a:moveTo>
                  <a:pt x="0" y="0"/>
                </a:moveTo>
                <a:lnTo>
                  <a:pt x="6939202" y="0"/>
                </a:lnTo>
                <a:lnTo>
                  <a:pt x="6939202" y="841378"/>
                </a:lnTo>
                <a:lnTo>
                  <a:pt x="0" y="8413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16999093" y="6839655"/>
            <a:ext cx="571623" cy="544471"/>
          </a:xfrm>
          <a:custGeom>
            <a:avLst/>
            <a:gdLst/>
            <a:ahLst/>
            <a:cxnLst/>
            <a:rect l="l" t="t" r="r" b="b"/>
            <a:pathLst>
              <a:path w="571623" h="544471">
                <a:moveTo>
                  <a:pt x="0" y="0"/>
                </a:moveTo>
                <a:lnTo>
                  <a:pt x="571624" y="0"/>
                </a:lnTo>
                <a:lnTo>
                  <a:pt x="571624" y="544472"/>
                </a:lnTo>
                <a:lnTo>
                  <a:pt x="0" y="5444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1049896" y="4861977"/>
            <a:ext cx="720008" cy="858429"/>
          </a:xfrm>
          <a:custGeom>
            <a:avLst/>
            <a:gdLst/>
            <a:ahLst/>
            <a:cxnLst/>
            <a:rect l="l" t="t" r="r" b="b"/>
            <a:pathLst>
              <a:path w="720008" h="858429">
                <a:moveTo>
                  <a:pt x="0" y="0"/>
                </a:moveTo>
                <a:lnTo>
                  <a:pt x="720007" y="0"/>
                </a:lnTo>
                <a:lnTo>
                  <a:pt x="720007" y="858430"/>
                </a:lnTo>
                <a:lnTo>
                  <a:pt x="0" y="8584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a:off x="12858988" y="2214595"/>
            <a:ext cx="1262781" cy="1145974"/>
          </a:xfrm>
          <a:custGeom>
            <a:avLst/>
            <a:gdLst/>
            <a:ahLst/>
            <a:cxnLst/>
            <a:rect l="l" t="t" r="r" b="b"/>
            <a:pathLst>
              <a:path w="1262781" h="1145974">
                <a:moveTo>
                  <a:pt x="0" y="0"/>
                </a:moveTo>
                <a:lnTo>
                  <a:pt x="1262781" y="0"/>
                </a:lnTo>
                <a:lnTo>
                  <a:pt x="1262781" y="1145974"/>
                </a:lnTo>
                <a:lnTo>
                  <a:pt x="0" y="11459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a:off x="3871833" y="5147420"/>
            <a:ext cx="1262781" cy="1145974"/>
          </a:xfrm>
          <a:custGeom>
            <a:avLst/>
            <a:gdLst/>
            <a:ahLst/>
            <a:cxnLst/>
            <a:rect l="l" t="t" r="r" b="b"/>
            <a:pathLst>
              <a:path w="1262781" h="1145974">
                <a:moveTo>
                  <a:pt x="0" y="0"/>
                </a:moveTo>
                <a:lnTo>
                  <a:pt x="1262781" y="0"/>
                </a:lnTo>
                <a:lnTo>
                  <a:pt x="1262781" y="1145974"/>
                </a:lnTo>
                <a:lnTo>
                  <a:pt x="0" y="11459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4205430" y="6435284"/>
            <a:ext cx="2999061" cy="2099343"/>
          </a:xfrm>
          <a:custGeom>
            <a:avLst/>
            <a:gdLst/>
            <a:ahLst/>
            <a:cxnLst/>
            <a:rect l="l" t="t" r="r" b="b"/>
            <a:pathLst>
              <a:path w="2999061" h="2099343">
                <a:moveTo>
                  <a:pt x="0" y="0"/>
                </a:moveTo>
                <a:lnTo>
                  <a:pt x="2999061" y="0"/>
                </a:lnTo>
                <a:lnTo>
                  <a:pt x="2999061" y="2099342"/>
                </a:lnTo>
                <a:lnTo>
                  <a:pt x="0" y="20993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5" name="Freeform 15"/>
          <p:cNvSpPr/>
          <p:nvPr/>
        </p:nvSpPr>
        <p:spPr>
          <a:xfrm>
            <a:off x="5108602" y="4103952"/>
            <a:ext cx="2095889" cy="1616455"/>
          </a:xfrm>
          <a:custGeom>
            <a:avLst/>
            <a:gdLst/>
            <a:ahLst/>
            <a:cxnLst/>
            <a:rect l="l" t="t" r="r" b="b"/>
            <a:pathLst>
              <a:path w="2095889" h="1616455">
                <a:moveTo>
                  <a:pt x="0" y="0"/>
                </a:moveTo>
                <a:lnTo>
                  <a:pt x="2095889" y="0"/>
                </a:lnTo>
                <a:lnTo>
                  <a:pt x="2095889" y="1616455"/>
                </a:lnTo>
                <a:lnTo>
                  <a:pt x="0" y="161645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6" name="TextBox 16"/>
          <p:cNvSpPr txBox="1"/>
          <p:nvPr/>
        </p:nvSpPr>
        <p:spPr>
          <a:xfrm>
            <a:off x="3516657" y="4164019"/>
            <a:ext cx="14426398" cy="2258247"/>
          </a:xfrm>
          <a:prstGeom prst="rect">
            <a:avLst/>
          </a:prstGeom>
        </p:spPr>
        <p:txBody>
          <a:bodyPr wrap="square" lIns="0" tIns="0" rIns="0" bIns="0" rtlCol="0" anchor="t">
            <a:spAutoFit/>
          </a:bodyPr>
          <a:lstStyle/>
          <a:p>
            <a:pPr algn="r">
              <a:lnSpc>
                <a:spcPts val="20120"/>
              </a:lnSpc>
              <a:spcBef>
                <a:spcPct val="0"/>
              </a:spcBef>
            </a:pPr>
            <a:r>
              <a:rPr lang="en-US" sz="9600" dirty="0">
                <a:solidFill>
                  <a:srgbClr val="D4D2D2"/>
                </a:solidFill>
                <a:latin typeface="Zuume Rough Bold"/>
                <a:ea typeface="Zuume Rough Bold"/>
                <a:cs typeface="Zuume Rough Bold"/>
                <a:sym typeface="Zuume Rough Bold"/>
              </a:rPr>
              <a:t>DISINFORMATION</a:t>
            </a:r>
          </a:p>
        </p:txBody>
      </p:sp>
      <p:sp>
        <p:nvSpPr>
          <p:cNvPr id="17" name="TextBox 17"/>
          <p:cNvSpPr txBox="1"/>
          <p:nvPr/>
        </p:nvSpPr>
        <p:spPr>
          <a:xfrm>
            <a:off x="9982200" y="2783997"/>
            <a:ext cx="7821370" cy="2419765"/>
          </a:xfrm>
          <a:prstGeom prst="rect">
            <a:avLst/>
          </a:prstGeom>
        </p:spPr>
        <p:txBody>
          <a:bodyPr wrap="square" lIns="0" tIns="0" rIns="0" bIns="0" rtlCol="0" anchor="t">
            <a:spAutoFit/>
          </a:bodyPr>
          <a:lstStyle/>
          <a:p>
            <a:pPr algn="r">
              <a:lnSpc>
                <a:spcPts val="20121"/>
              </a:lnSpc>
              <a:spcBef>
                <a:spcPct val="0"/>
              </a:spcBef>
            </a:pPr>
            <a:r>
              <a:rPr lang="en-US" sz="14372" dirty="0">
                <a:solidFill>
                  <a:srgbClr val="FFF8EB"/>
                </a:solidFill>
                <a:latin typeface="Zuume Rough Bold"/>
                <a:ea typeface="Zuume Rough Bold"/>
                <a:cs typeface="Zuume Rough Bold"/>
                <a:sym typeface="Zuume Rough Bold"/>
              </a:rPr>
              <a:t>DEADLY</a:t>
            </a:r>
          </a:p>
        </p:txBody>
      </p:sp>
      <p:sp>
        <p:nvSpPr>
          <p:cNvPr id="18" name="TextBox 18"/>
          <p:cNvSpPr txBox="1"/>
          <p:nvPr/>
        </p:nvSpPr>
        <p:spPr>
          <a:xfrm>
            <a:off x="10424965" y="6904814"/>
            <a:ext cx="5779180" cy="411414"/>
          </a:xfrm>
          <a:prstGeom prst="rect">
            <a:avLst/>
          </a:prstGeom>
        </p:spPr>
        <p:txBody>
          <a:bodyPr lIns="0" tIns="0" rIns="0" bIns="0" rtlCol="0" anchor="t">
            <a:spAutoFit/>
          </a:bodyPr>
          <a:lstStyle/>
          <a:p>
            <a:pPr algn="r">
              <a:lnSpc>
                <a:spcPts val="3187"/>
              </a:lnSpc>
              <a:spcBef>
                <a:spcPct val="0"/>
              </a:spcBef>
            </a:pPr>
            <a:r>
              <a:rPr lang="en-US" sz="2276" spc="-45">
                <a:solidFill>
                  <a:srgbClr val="FFF8EB"/>
                </a:solidFill>
                <a:latin typeface="Luciole"/>
                <a:ea typeface="Luciole"/>
                <a:cs typeface="Luciole"/>
                <a:sym typeface="Luciole"/>
              </a:rPr>
              <a:t>RAEANNE MILLER &amp; KARA COUSINS</a:t>
            </a:r>
          </a:p>
        </p:txBody>
      </p:sp>
      <p:sp>
        <p:nvSpPr>
          <p:cNvPr id="19" name="Freeform 19"/>
          <p:cNvSpPr/>
          <p:nvPr/>
        </p:nvSpPr>
        <p:spPr>
          <a:xfrm>
            <a:off x="5436539" y="2502140"/>
            <a:ext cx="720008" cy="858429"/>
          </a:xfrm>
          <a:custGeom>
            <a:avLst/>
            <a:gdLst/>
            <a:ahLst/>
            <a:cxnLst/>
            <a:rect l="l" t="t" r="r" b="b"/>
            <a:pathLst>
              <a:path w="720008" h="858429">
                <a:moveTo>
                  <a:pt x="0" y="0"/>
                </a:moveTo>
                <a:lnTo>
                  <a:pt x="720007" y="0"/>
                </a:lnTo>
                <a:lnTo>
                  <a:pt x="720007" y="858429"/>
                </a:lnTo>
                <a:lnTo>
                  <a:pt x="0" y="85842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678986" y="356869"/>
            <a:ext cx="9817732"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Real Examples of Mis/Disinformation</a:t>
            </a:r>
          </a:p>
        </p:txBody>
      </p:sp>
      <p:sp>
        <p:nvSpPr>
          <p:cNvPr id="3" name="TextBox 3"/>
          <p:cNvSpPr txBox="1"/>
          <p:nvPr/>
        </p:nvSpPr>
        <p:spPr>
          <a:xfrm>
            <a:off x="1028700" y="1825693"/>
            <a:ext cx="15411640" cy="1287145"/>
          </a:xfrm>
          <a:prstGeom prst="rect">
            <a:avLst/>
          </a:prstGeom>
        </p:spPr>
        <p:txBody>
          <a:bodyPr lIns="0" tIns="0" rIns="0" bIns="0" rtlCol="0" anchor="t">
            <a:spAutoFit/>
          </a:bodyPr>
          <a:lstStyle/>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Disney parks drinking age &amp; the Jan 6th Riots</a:t>
            </a:r>
          </a:p>
          <a:p>
            <a:pPr marL="1597656" lvl="2" indent="-532552" algn="l">
              <a:lnSpc>
                <a:spcPts val="5179"/>
              </a:lnSpc>
              <a:buFont typeface="Arial"/>
              <a:buChar char="⚬"/>
            </a:pPr>
            <a:r>
              <a:rPr lang="en-US" sz="3699" u="sng">
                <a:solidFill>
                  <a:srgbClr val="000000"/>
                </a:solidFill>
                <a:latin typeface="Canva Sans"/>
                <a:ea typeface="Canva Sans"/>
                <a:cs typeface="Canva Sans"/>
                <a:sym typeface="Canva Sans"/>
                <a:hlinkClick r:id="rId2" tooltip="https://libguides.lib.cwu.edu/c.php?g=625394&amp;p=4391900"/>
              </a:rPr>
              <a:t>Central Washington State Library breakdown</a:t>
            </a:r>
          </a:p>
        </p:txBody>
      </p:sp>
      <p:sp>
        <p:nvSpPr>
          <p:cNvPr id="4" name="TextBox 4"/>
          <p:cNvSpPr txBox="1"/>
          <p:nvPr/>
        </p:nvSpPr>
        <p:spPr>
          <a:xfrm>
            <a:off x="1028700" y="3610858"/>
            <a:ext cx="15411640" cy="3258820"/>
          </a:xfrm>
          <a:prstGeom prst="rect">
            <a:avLst/>
          </a:prstGeom>
        </p:spPr>
        <p:txBody>
          <a:bodyPr lIns="0" tIns="0" rIns="0" bIns="0" rtlCol="0" anchor="t">
            <a:spAutoFit/>
          </a:bodyPr>
          <a:lstStyle/>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The University of Idaho Murders </a:t>
            </a:r>
          </a:p>
          <a:p>
            <a:pPr marL="1597656" lvl="2" indent="-532552" algn="l">
              <a:lnSpc>
                <a:spcPts val="5179"/>
              </a:lnSpc>
              <a:buFont typeface="Arial"/>
              <a:buChar char="⚬"/>
            </a:pPr>
            <a:r>
              <a:rPr lang="en-US" sz="3699" u="sng">
                <a:solidFill>
                  <a:srgbClr val="000000"/>
                </a:solidFill>
                <a:latin typeface="Canva Sans"/>
                <a:ea typeface="Canva Sans"/>
                <a:cs typeface="Canva Sans"/>
                <a:sym typeface="Canva Sans"/>
                <a:hlinkClick r:id="rId3" tooltip="https://www.youtube.com/watch?v=D8ShocM-yK8"/>
              </a:rPr>
              <a:t>News Clip</a:t>
            </a:r>
          </a:p>
          <a:p>
            <a:pPr algn="l">
              <a:lnSpc>
                <a:spcPts val="5179"/>
              </a:lnSpc>
            </a:pPr>
            <a:endParaRPr lang="en-US" sz="3699" u="sng">
              <a:solidFill>
                <a:srgbClr val="000000"/>
              </a:solidFill>
              <a:latin typeface="Canva Sans"/>
              <a:ea typeface="Canva Sans"/>
              <a:cs typeface="Canva Sans"/>
              <a:sym typeface="Canva Sans"/>
              <a:hlinkClick r:id="rId3" tooltip="https://www.youtube.com/watch?v=D8ShocM-yK8"/>
            </a:endParaRPr>
          </a:p>
          <a:p>
            <a:pPr algn="l">
              <a:lnSpc>
                <a:spcPts val="5179"/>
              </a:lnSpc>
            </a:pPr>
            <a:endParaRPr lang="en-US" sz="3699" u="sng">
              <a:solidFill>
                <a:srgbClr val="000000"/>
              </a:solidFill>
              <a:latin typeface="Canva Sans"/>
              <a:ea typeface="Canva Sans"/>
              <a:cs typeface="Canva Sans"/>
              <a:sym typeface="Canva Sans"/>
              <a:hlinkClick r:id="rId3" tooltip="https://www.youtube.com/watch?v=D8ShocM-yK8"/>
            </a:endParaRPr>
          </a:p>
          <a:p>
            <a:pPr algn="l">
              <a:lnSpc>
                <a:spcPts val="5179"/>
              </a:lnSpc>
            </a:pPr>
            <a:endParaRPr lang="en-US" sz="3699" u="sng">
              <a:solidFill>
                <a:srgbClr val="000000"/>
              </a:solidFill>
              <a:latin typeface="Canva Sans"/>
              <a:ea typeface="Canva Sans"/>
              <a:cs typeface="Canva Sans"/>
              <a:sym typeface="Canva Sans"/>
              <a:hlinkClick r:id="rId3" tooltip="https://www.youtube.com/watch?v=D8ShocM-yK8"/>
            </a:endParaRPr>
          </a:p>
        </p:txBody>
      </p:sp>
      <p:grpSp>
        <p:nvGrpSpPr>
          <p:cNvPr id="5" name="Group 5"/>
          <p:cNvGrpSpPr/>
          <p:nvPr/>
        </p:nvGrpSpPr>
        <p:grpSpPr>
          <a:xfrm>
            <a:off x="-783552" y="9258300"/>
            <a:ext cx="19855104" cy="7913542"/>
            <a:chOff x="0" y="0"/>
            <a:chExt cx="5512677" cy="2197158"/>
          </a:xfrm>
        </p:grpSpPr>
        <p:sp>
          <p:nvSpPr>
            <p:cNvPr id="6" name="Freeform 6"/>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7" name="TextBox 7"/>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503252" y="192333"/>
            <a:ext cx="6464356"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Tools to analyze media</a:t>
            </a:r>
          </a:p>
        </p:txBody>
      </p:sp>
      <p:sp>
        <p:nvSpPr>
          <p:cNvPr id="3" name="TextBox 3"/>
          <p:cNvSpPr txBox="1"/>
          <p:nvPr/>
        </p:nvSpPr>
        <p:spPr>
          <a:xfrm>
            <a:off x="1028700" y="1596708"/>
            <a:ext cx="15411640" cy="7036435"/>
          </a:xfrm>
          <a:prstGeom prst="rect">
            <a:avLst/>
          </a:prstGeom>
        </p:spPr>
        <p:txBody>
          <a:bodyPr lIns="0" tIns="0" rIns="0" bIns="0" rtlCol="0" anchor="t">
            <a:spAutoFit/>
          </a:bodyPr>
          <a:lstStyle/>
          <a:p>
            <a:pPr algn="l">
              <a:lnSpc>
                <a:spcPts val="4340"/>
              </a:lnSpc>
            </a:pPr>
            <a:r>
              <a:rPr lang="en-US" sz="3100" b="1">
                <a:solidFill>
                  <a:srgbClr val="000000"/>
                </a:solidFill>
                <a:latin typeface="Canva Sans Bold"/>
                <a:ea typeface="Canva Sans Bold"/>
                <a:cs typeface="Canva Sans Bold"/>
                <a:sym typeface="Canva Sans Bold"/>
              </a:rPr>
              <a:t>Stay Curious!</a:t>
            </a:r>
          </a:p>
          <a:p>
            <a:pPr algn="l">
              <a:lnSpc>
                <a:spcPts val="4340"/>
              </a:lnSpc>
            </a:pPr>
            <a:endParaRPr lang="en-US" sz="3100" b="1">
              <a:solidFill>
                <a:srgbClr val="000000"/>
              </a:solidFill>
              <a:latin typeface="Canva Sans Bold"/>
              <a:ea typeface="Canva Sans Bold"/>
              <a:cs typeface="Canva Sans Bold"/>
              <a:sym typeface="Canva Sans Bold"/>
            </a:endParaRPr>
          </a:p>
          <a:p>
            <a:pPr algn="l">
              <a:lnSpc>
                <a:spcPts val="4340"/>
              </a:lnSpc>
            </a:pPr>
            <a:r>
              <a:rPr lang="en-US" sz="3100">
                <a:solidFill>
                  <a:srgbClr val="000000"/>
                </a:solidFill>
                <a:latin typeface="Canva Sans"/>
                <a:ea typeface="Canva Sans"/>
                <a:cs typeface="Canva Sans"/>
                <a:sym typeface="Canva Sans"/>
              </a:rPr>
              <a:t>Questions to ask: </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Who made this and for what purpose?</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Who paid for this?</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Whose voices are included and whose are left out?</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Was this crafted to trigger emotions, if so, how and why?</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When was this created and how was it shared?</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Is this a trustworthy source about this particular topic?</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Who might this message benefit? Who might it harm?</a:t>
            </a:r>
          </a:p>
          <a:p>
            <a:pPr marL="669291" lvl="1" indent="-334646" algn="l">
              <a:lnSpc>
                <a:spcPts val="4340"/>
              </a:lnSpc>
              <a:buFont typeface="Arial"/>
              <a:buChar char="•"/>
            </a:pPr>
            <a:r>
              <a:rPr lang="en-US" sz="3100">
                <a:solidFill>
                  <a:srgbClr val="000000"/>
                </a:solidFill>
                <a:latin typeface="Canva Sans"/>
                <a:ea typeface="Canva Sans"/>
                <a:cs typeface="Canva Sans"/>
                <a:sym typeface="Canva Sans"/>
              </a:rPr>
              <a:t>Do I have an open mind about this? Why or why not?</a:t>
            </a:r>
          </a:p>
          <a:p>
            <a:pPr algn="l">
              <a:lnSpc>
                <a:spcPts val="4340"/>
              </a:lnSpc>
            </a:pPr>
            <a:endParaRPr lang="en-US" sz="3100">
              <a:solidFill>
                <a:srgbClr val="000000"/>
              </a:solidFill>
              <a:latin typeface="Canva Sans"/>
              <a:ea typeface="Canva Sans"/>
              <a:cs typeface="Canva Sans"/>
              <a:sym typeface="Canva Sans"/>
            </a:endParaRPr>
          </a:p>
          <a:p>
            <a:pPr algn="l">
              <a:lnSpc>
                <a:spcPts val="4340"/>
              </a:lnSpc>
            </a:pPr>
            <a:r>
              <a:rPr lang="en-US" sz="3100">
                <a:solidFill>
                  <a:srgbClr val="000000"/>
                </a:solidFill>
                <a:latin typeface="Canva Sans"/>
                <a:ea typeface="Canva Sans"/>
                <a:cs typeface="Canva Sans"/>
                <a:sym typeface="Canva Sans"/>
              </a:rPr>
              <a:t>   </a:t>
            </a:r>
            <a:r>
              <a:rPr lang="en-US" sz="3100" i="1">
                <a:solidFill>
                  <a:srgbClr val="000000"/>
                </a:solidFill>
                <a:latin typeface="Canva Sans Italics"/>
                <a:ea typeface="Canva Sans Italics"/>
                <a:cs typeface="Canva Sans Italics"/>
                <a:sym typeface="Canva Sans Italics"/>
              </a:rPr>
              <a:t>projectlooksharp.org </a:t>
            </a:r>
          </a:p>
        </p:txBody>
      </p:sp>
      <p:grpSp>
        <p:nvGrpSpPr>
          <p:cNvPr id="4" name="Group 4"/>
          <p:cNvGrpSpPr/>
          <p:nvPr/>
        </p:nvGrpSpPr>
        <p:grpSpPr>
          <a:xfrm>
            <a:off x="-783552" y="9258300"/>
            <a:ext cx="19855104" cy="7913542"/>
            <a:chOff x="0" y="0"/>
            <a:chExt cx="5512677" cy="2197158"/>
          </a:xfrm>
        </p:grpSpPr>
        <p:sp>
          <p:nvSpPr>
            <p:cNvPr id="5" name="Freeform 5"/>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6" name="TextBox 6"/>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1028700" y="1700355"/>
            <a:ext cx="15411640" cy="5887720"/>
          </a:xfrm>
          <a:prstGeom prst="rect">
            <a:avLst/>
          </a:prstGeom>
        </p:spPr>
        <p:txBody>
          <a:bodyPr lIns="0" tIns="0" rIns="0" bIns="0" rtlCol="0" anchor="t">
            <a:spAutoFit/>
          </a:bodyPr>
          <a:lstStyle/>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2" tooltip="https://www.politifact.com"/>
              </a:rPr>
              <a:t>PolitiFact</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3" tooltip="https://www.factcheck.org"/>
              </a:rPr>
              <a:t>Factcheck.org</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4" tooltip="https://www.washingtonpost.com/politics/fact-checker/"/>
              </a:rPr>
              <a:t>Washington Post Fact Checker</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5" tooltip="https://www.snopes.com"/>
              </a:rPr>
              <a:t>Snopes</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6" tooltip="https://reporterslab.org/fact-checking/"/>
              </a:rPr>
              <a:t>Fact Check from Duke Reporters’ Lab</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7" tooltip="https://www.factcheck.org/scicheck/"/>
              </a:rPr>
              <a:t>SciCheck</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8" tooltip="https://www.annenbergclassroom.org"/>
              </a:rPr>
              <a:t>Flack Check</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9" tooltip="https://mediabiasfactcheck.com"/>
              </a:rPr>
              <a:t>Media Bias/Fact Check</a:t>
            </a:r>
          </a:p>
          <a:p>
            <a:pPr marL="798828" lvl="1" indent="-399414" algn="l">
              <a:lnSpc>
                <a:spcPts val="5179"/>
              </a:lnSpc>
              <a:buFont typeface="Arial"/>
              <a:buChar char="•"/>
            </a:pPr>
            <a:r>
              <a:rPr lang="en-US" sz="3699" u="sng">
                <a:solidFill>
                  <a:srgbClr val="000000"/>
                </a:solidFill>
                <a:latin typeface="Canva Sans"/>
                <a:ea typeface="Canva Sans"/>
                <a:cs typeface="Canva Sans"/>
                <a:sym typeface="Canva Sans"/>
                <a:hlinkClick r:id="rId10" tooltip="https://www.npr.org/sections/politics-fact-check"/>
              </a:rPr>
              <a:t>NPR FactCheck</a:t>
            </a:r>
          </a:p>
        </p:txBody>
      </p:sp>
      <p:sp>
        <p:nvSpPr>
          <p:cNvPr id="3" name="TextBox 3"/>
          <p:cNvSpPr txBox="1"/>
          <p:nvPr/>
        </p:nvSpPr>
        <p:spPr>
          <a:xfrm>
            <a:off x="535299" y="356869"/>
            <a:ext cx="9200715"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Tools to analyze media Continued </a:t>
            </a:r>
          </a:p>
        </p:txBody>
      </p:sp>
      <p:grpSp>
        <p:nvGrpSpPr>
          <p:cNvPr id="4" name="Group 4"/>
          <p:cNvGrpSpPr/>
          <p:nvPr/>
        </p:nvGrpSpPr>
        <p:grpSpPr>
          <a:xfrm>
            <a:off x="-783552" y="9258300"/>
            <a:ext cx="19855104" cy="7913542"/>
            <a:chOff x="0" y="0"/>
            <a:chExt cx="5512677" cy="2197158"/>
          </a:xfrm>
        </p:grpSpPr>
        <p:sp>
          <p:nvSpPr>
            <p:cNvPr id="5" name="Freeform 5"/>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6" name="TextBox 6"/>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678896" y="356869"/>
            <a:ext cx="2793074"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Sources</a:t>
            </a:r>
          </a:p>
        </p:txBody>
      </p:sp>
      <p:sp>
        <p:nvSpPr>
          <p:cNvPr id="3" name="TextBox 3"/>
          <p:cNvSpPr txBox="1"/>
          <p:nvPr/>
        </p:nvSpPr>
        <p:spPr>
          <a:xfrm>
            <a:off x="1438180" y="1583667"/>
            <a:ext cx="15411640" cy="9799478"/>
          </a:xfrm>
          <a:prstGeom prst="rect">
            <a:avLst/>
          </a:prstGeom>
        </p:spPr>
        <p:txBody>
          <a:bodyPr lIns="0" tIns="0" rIns="0" bIns="0" rtlCol="0" anchor="t">
            <a:spAutoFit/>
          </a:bodyPr>
          <a:lstStyle/>
          <a:p>
            <a:pPr marL="388628" lvl="1" indent="-194314" algn="l">
              <a:lnSpc>
                <a:spcPts val="2520"/>
              </a:lnSpc>
              <a:buFont typeface="Arial"/>
              <a:buChar char="•"/>
            </a:pPr>
            <a:r>
              <a:rPr lang="en-US" sz="1800" dirty="0" err="1">
                <a:solidFill>
                  <a:srgbClr val="000000"/>
                </a:solidFill>
                <a:latin typeface="Canva Sans"/>
                <a:ea typeface="Canva Sans"/>
                <a:cs typeface="Canva Sans"/>
                <a:sym typeface="Canva Sans"/>
              </a:rPr>
              <a:t>Burga</a:t>
            </a:r>
            <a:r>
              <a:rPr lang="en-US" sz="1800" dirty="0">
                <a:solidFill>
                  <a:srgbClr val="000000"/>
                </a:solidFill>
                <a:latin typeface="Canva Sans"/>
                <a:ea typeface="Canva Sans"/>
                <a:cs typeface="Canva Sans"/>
                <a:sym typeface="Canva Sans"/>
              </a:rPr>
              <a:t>, S. (2023). </a:t>
            </a:r>
            <a:r>
              <a:rPr lang="en-US" sz="1800" i="1" dirty="0">
                <a:solidFill>
                  <a:srgbClr val="000000"/>
                </a:solidFill>
                <a:latin typeface="Canva Sans Italics"/>
                <a:ea typeface="Canva Sans Italics"/>
                <a:cs typeface="Canva Sans Italics"/>
                <a:sym typeface="Canva Sans Italics"/>
              </a:rPr>
              <a:t>Idaho murders show the cost of the U.S. True Crime Addiction</a:t>
            </a:r>
            <a:r>
              <a:rPr lang="en-US" sz="1800" dirty="0">
                <a:solidFill>
                  <a:srgbClr val="000000"/>
                </a:solidFill>
                <a:latin typeface="Canva Sans"/>
                <a:ea typeface="Canva Sans"/>
                <a:cs typeface="Canva Sans"/>
                <a:sym typeface="Canva Sans"/>
              </a:rPr>
              <a:t>. Time. </a:t>
            </a:r>
            <a:r>
              <a:rPr lang="en-US" sz="1800" u="sng" dirty="0">
                <a:solidFill>
                  <a:srgbClr val="000000"/>
                </a:solidFill>
                <a:latin typeface="Canva Sans"/>
                <a:ea typeface="Canva Sans"/>
                <a:cs typeface="Canva Sans"/>
                <a:sym typeface="Canva Sans"/>
              </a:rPr>
              <a:t>https://time.com/6250031/idaho-murders-true-crime-addiction/ </a:t>
            </a:r>
          </a:p>
          <a:p>
            <a:pPr algn="l">
              <a:lnSpc>
                <a:spcPts val="2520"/>
              </a:lnSpc>
            </a:pPr>
            <a:endParaRPr lang="en-US" sz="1800" u="sng" dirty="0">
              <a:solidFill>
                <a:srgbClr val="000000"/>
              </a:solidFill>
              <a:latin typeface="Canva Sans"/>
              <a:ea typeface="Canva Sans"/>
              <a:cs typeface="Canva Sans"/>
              <a:sym typeface="Canva Sans"/>
            </a:endParaRPr>
          </a:p>
          <a:p>
            <a:pPr marL="388628" lvl="1" indent="-194314" algn="l">
              <a:lnSpc>
                <a:spcPts val="2520"/>
              </a:lnSpc>
              <a:buFont typeface="Arial"/>
              <a:buChar char="•"/>
            </a:pPr>
            <a:r>
              <a:rPr lang="en-US" sz="1800" dirty="0">
                <a:solidFill>
                  <a:srgbClr val="000000"/>
                </a:solidFill>
                <a:latin typeface="Canva Sans"/>
                <a:ea typeface="Canva Sans"/>
                <a:cs typeface="Canva Sans"/>
                <a:sym typeface="Canva Sans"/>
              </a:rPr>
              <a:t>Cooke, N. A. (n.d.)</a:t>
            </a:r>
            <a:r>
              <a:rPr lang="en-US" sz="1800" i="1" dirty="0">
                <a:solidFill>
                  <a:srgbClr val="000000"/>
                </a:solidFill>
                <a:latin typeface="Canva Sans Italics"/>
                <a:ea typeface="Canva Sans Italics"/>
                <a:cs typeface="Canva Sans Italics"/>
                <a:sym typeface="Canva Sans Italics"/>
              </a:rPr>
              <a:t>. Media literacy for adults: Misinformation and disinformation. </a:t>
            </a:r>
            <a:r>
              <a:rPr lang="en-US" sz="1800" dirty="0">
                <a:solidFill>
                  <a:srgbClr val="000000"/>
                </a:solidFill>
                <a:latin typeface="Canva Sans"/>
                <a:ea typeface="Canva Sans"/>
                <a:cs typeface="Canva Sans"/>
                <a:sym typeface="Canva Sans"/>
              </a:rPr>
              <a:t>Media Literacy for Adults: Misinformation and Disinformation | Programming Librarian. </a:t>
            </a:r>
            <a:r>
              <a:rPr lang="en-US" sz="1800" u="sng" dirty="0">
                <a:solidFill>
                  <a:srgbClr val="000000"/>
                </a:solidFill>
                <a:latin typeface="Canva Sans"/>
                <a:ea typeface="Canva Sans"/>
                <a:cs typeface="Canva Sans"/>
                <a:sym typeface="Canva Sans"/>
              </a:rPr>
              <a:t>https://programminglibrarian.org/learn/media-literacy-adults-misinformation-and-disinformation</a:t>
            </a:r>
          </a:p>
          <a:p>
            <a:pPr algn="l">
              <a:lnSpc>
                <a:spcPts val="2520"/>
              </a:lnSpc>
            </a:pPr>
            <a:endParaRPr lang="en-US" sz="1800" u="sng" dirty="0">
              <a:solidFill>
                <a:srgbClr val="000000"/>
              </a:solidFill>
              <a:latin typeface="Canva Sans"/>
              <a:ea typeface="Canva Sans"/>
              <a:cs typeface="Canva Sans"/>
              <a:sym typeface="Canva Sans"/>
            </a:endParaRPr>
          </a:p>
          <a:p>
            <a:pPr marL="388628" lvl="1" indent="-194314" algn="l">
              <a:lnSpc>
                <a:spcPts val="2520"/>
              </a:lnSpc>
              <a:buFont typeface="Arial"/>
              <a:buChar char="•"/>
            </a:pPr>
            <a:r>
              <a:rPr lang="en-US" sz="1800" i="1" dirty="0">
                <a:solidFill>
                  <a:srgbClr val="000000"/>
                </a:solidFill>
                <a:latin typeface="Canva Sans Italics"/>
                <a:ea typeface="Canva Sans Italics"/>
                <a:cs typeface="Canva Sans Italics"/>
                <a:sym typeface="Canva Sans Italics"/>
              </a:rPr>
              <a:t>CSI Library: Misinformation and disinformation: Thinking critically about information sources</a:t>
            </a:r>
            <a:r>
              <a:rPr lang="en-US" sz="1800" dirty="0">
                <a:solidFill>
                  <a:srgbClr val="000000"/>
                </a:solidFill>
                <a:latin typeface="Canva Sans"/>
                <a:ea typeface="Canva Sans"/>
                <a:cs typeface="Canva Sans"/>
                <a:sym typeface="Canva Sans"/>
              </a:rPr>
              <a:t>: Misinformation, disinformation, and </a:t>
            </a:r>
            <a:r>
              <a:rPr lang="en-US" sz="1800" dirty="0" err="1">
                <a:solidFill>
                  <a:srgbClr val="000000"/>
                </a:solidFill>
                <a:latin typeface="Canva Sans"/>
                <a:ea typeface="Canva Sans"/>
                <a:cs typeface="Canva Sans"/>
                <a:sym typeface="Canva Sans"/>
              </a:rPr>
              <a:t>malinformation</a:t>
            </a:r>
            <a:r>
              <a:rPr lang="en-US" sz="1800" dirty="0">
                <a:solidFill>
                  <a:srgbClr val="000000"/>
                </a:solidFill>
                <a:latin typeface="Canva Sans"/>
                <a:ea typeface="Canva Sans"/>
                <a:cs typeface="Canva Sans"/>
                <a:sym typeface="Canva Sans"/>
              </a:rPr>
              <a:t>. Misinformation, Disinformation, and </a:t>
            </a:r>
            <a:r>
              <a:rPr lang="en-US" sz="1800" dirty="0" err="1">
                <a:solidFill>
                  <a:srgbClr val="000000"/>
                </a:solidFill>
                <a:latin typeface="Canva Sans"/>
                <a:ea typeface="Canva Sans"/>
                <a:cs typeface="Canva Sans"/>
                <a:sym typeface="Canva Sans"/>
              </a:rPr>
              <a:t>Malinformation</a:t>
            </a:r>
            <a:r>
              <a:rPr lang="en-US" sz="1800" dirty="0">
                <a:solidFill>
                  <a:srgbClr val="000000"/>
                </a:solidFill>
                <a:latin typeface="Canva Sans"/>
                <a:ea typeface="Canva Sans"/>
                <a:cs typeface="Canva Sans"/>
                <a:sym typeface="Canva Sans"/>
              </a:rPr>
              <a:t> - Misinformation and Disinformation: Thinking Critically about Information Sources - CSI Library at CUNY College of Staten Island Library. (n.d.).</a:t>
            </a:r>
            <a:r>
              <a:rPr lang="en-US" sz="1800" u="sng" dirty="0">
                <a:solidFill>
                  <a:srgbClr val="000000"/>
                </a:solidFill>
                <a:latin typeface="Canva Sans"/>
                <a:ea typeface="Canva Sans"/>
                <a:cs typeface="Canva Sans"/>
                <a:sym typeface="Canva Sans"/>
              </a:rPr>
              <a:t> https://library.csi.cuny.edu/misinformation#s-lg-box-13619221 </a:t>
            </a:r>
          </a:p>
          <a:p>
            <a:pPr algn="l">
              <a:lnSpc>
                <a:spcPts val="2520"/>
              </a:lnSpc>
            </a:pPr>
            <a:endParaRPr lang="en-US" sz="1800" u="sng" dirty="0">
              <a:solidFill>
                <a:srgbClr val="000000"/>
              </a:solidFill>
              <a:latin typeface="Canva Sans"/>
              <a:ea typeface="Canva Sans"/>
              <a:cs typeface="Canva Sans"/>
              <a:sym typeface="Canva Sans"/>
            </a:endParaRPr>
          </a:p>
          <a:p>
            <a:pPr marL="388628" lvl="1" indent="-194314" algn="l">
              <a:lnSpc>
                <a:spcPts val="2520"/>
              </a:lnSpc>
              <a:buFont typeface="Arial"/>
              <a:buChar char="•"/>
            </a:pPr>
            <a:r>
              <a:rPr lang="en-US" sz="1800" i="1" dirty="0" err="1">
                <a:solidFill>
                  <a:srgbClr val="000000"/>
                </a:solidFill>
                <a:latin typeface="Canva Sans Italics"/>
                <a:ea typeface="Canva Sans Italics"/>
                <a:cs typeface="Canva Sans Italics"/>
                <a:sym typeface="Canva Sans Italics"/>
              </a:rPr>
              <a:t>Libguides</a:t>
            </a:r>
            <a:r>
              <a:rPr lang="en-US" sz="1800" i="1" dirty="0">
                <a:solidFill>
                  <a:srgbClr val="000000"/>
                </a:solidFill>
                <a:latin typeface="Canva Sans Italics"/>
                <a:ea typeface="Canva Sans Italics"/>
                <a:cs typeface="Canva Sans Italics"/>
                <a:sym typeface="Canva Sans Italics"/>
              </a:rPr>
              <a:t>: Misinformation, disinformation, and propaganda: Fake news infographic. Fake News Infographic - Misinformation, Disinformation, and Propaganda </a:t>
            </a:r>
            <a:r>
              <a:rPr lang="en-US" sz="1800" dirty="0">
                <a:solidFill>
                  <a:srgbClr val="000000"/>
                </a:solidFill>
                <a:latin typeface="Canva Sans"/>
                <a:ea typeface="Canva Sans"/>
                <a:cs typeface="Canva Sans"/>
                <a:sym typeface="Canva Sans"/>
              </a:rPr>
              <a:t>- </a:t>
            </a:r>
            <a:r>
              <a:rPr lang="en-US" sz="1800" dirty="0" err="1">
                <a:solidFill>
                  <a:srgbClr val="000000"/>
                </a:solidFill>
                <a:latin typeface="Canva Sans"/>
                <a:ea typeface="Canva Sans"/>
                <a:cs typeface="Canva Sans"/>
                <a:sym typeface="Canva Sans"/>
              </a:rPr>
              <a:t>LibGuides</a:t>
            </a:r>
            <a:r>
              <a:rPr lang="en-US" sz="1800" dirty="0">
                <a:solidFill>
                  <a:srgbClr val="000000"/>
                </a:solidFill>
                <a:latin typeface="Canva Sans"/>
                <a:ea typeface="Canva Sans"/>
                <a:cs typeface="Canva Sans"/>
                <a:sym typeface="Canva Sans"/>
              </a:rPr>
              <a:t> at Cornell University. (2024)</a:t>
            </a:r>
            <a:r>
              <a:rPr lang="en-US" sz="1800" i="1" dirty="0">
                <a:solidFill>
                  <a:srgbClr val="000000"/>
                </a:solidFill>
                <a:latin typeface="Canva Sans Italics"/>
                <a:ea typeface="Canva Sans Italics"/>
                <a:cs typeface="Canva Sans Italics"/>
                <a:sym typeface="Canva Sans Italics"/>
              </a:rPr>
              <a:t>. </a:t>
            </a:r>
            <a:r>
              <a:rPr lang="en-US" sz="1800" u="sng" dirty="0">
                <a:solidFill>
                  <a:srgbClr val="000000"/>
                </a:solidFill>
                <a:latin typeface="Canva Sans"/>
                <a:ea typeface="Canva Sans"/>
                <a:cs typeface="Canva Sans"/>
                <a:sym typeface="Canva Sans"/>
              </a:rPr>
              <a:t>https://guides.library.cornell.edu/evaluate_news/infographic </a:t>
            </a:r>
          </a:p>
          <a:p>
            <a:pPr algn="l">
              <a:lnSpc>
                <a:spcPts val="2520"/>
              </a:lnSpc>
            </a:pPr>
            <a:endParaRPr lang="en-US" sz="1800" u="sng" dirty="0">
              <a:solidFill>
                <a:srgbClr val="000000"/>
              </a:solidFill>
              <a:latin typeface="Canva Sans"/>
              <a:ea typeface="Canva Sans"/>
              <a:cs typeface="Canva Sans"/>
              <a:sym typeface="Canva Sans"/>
            </a:endParaRPr>
          </a:p>
          <a:p>
            <a:pPr marL="388628" lvl="1" indent="-194314" algn="l">
              <a:lnSpc>
                <a:spcPts val="2520"/>
              </a:lnSpc>
              <a:buFont typeface="Arial"/>
              <a:buChar char="•"/>
            </a:pPr>
            <a:r>
              <a:rPr lang="en-US" sz="1800" i="1" dirty="0" err="1">
                <a:solidFill>
                  <a:srgbClr val="000000"/>
                </a:solidFill>
                <a:latin typeface="Canva Sans Italics"/>
                <a:ea typeface="Canva Sans Italics"/>
                <a:cs typeface="Canva Sans Italics"/>
                <a:sym typeface="Canva Sans Italics"/>
              </a:rPr>
              <a:t>Libguides</a:t>
            </a:r>
            <a:r>
              <a:rPr lang="en-US" sz="1800" i="1" dirty="0">
                <a:solidFill>
                  <a:srgbClr val="000000"/>
                </a:solidFill>
                <a:latin typeface="Canva Sans Italics"/>
                <a:ea typeface="Canva Sans Italics"/>
                <a:cs typeface="Canva Sans Italics"/>
                <a:sym typeface="Canva Sans Italics"/>
              </a:rPr>
              <a:t>: Misinformation &amp; Fake News: Case Studies &amp; Examples. Case Studies &amp; Examples - Misinformation &amp; Fake News -</a:t>
            </a:r>
            <a:r>
              <a:rPr lang="en-US" sz="1800" dirty="0">
                <a:solidFill>
                  <a:srgbClr val="000000"/>
                </a:solidFill>
                <a:latin typeface="Canva Sans"/>
                <a:ea typeface="Canva Sans"/>
                <a:cs typeface="Canva Sans"/>
                <a:sym typeface="Canva Sans"/>
              </a:rPr>
              <a:t> </a:t>
            </a:r>
            <a:r>
              <a:rPr lang="en-US" sz="1800" dirty="0" err="1">
                <a:solidFill>
                  <a:srgbClr val="000000"/>
                </a:solidFill>
                <a:latin typeface="Canva Sans"/>
                <a:ea typeface="Canva Sans"/>
                <a:cs typeface="Canva Sans"/>
                <a:sym typeface="Canva Sans"/>
              </a:rPr>
              <a:t>LibGuides</a:t>
            </a:r>
            <a:r>
              <a:rPr lang="en-US" sz="1800" dirty="0">
                <a:solidFill>
                  <a:srgbClr val="000000"/>
                </a:solidFill>
                <a:latin typeface="Canva Sans"/>
                <a:ea typeface="Canva Sans"/>
                <a:cs typeface="Canva Sans"/>
                <a:sym typeface="Canva Sans"/>
              </a:rPr>
              <a:t> at Central Washington University. (n.d.).</a:t>
            </a:r>
            <a:r>
              <a:rPr lang="en-US" sz="1800" i="1" dirty="0">
                <a:solidFill>
                  <a:srgbClr val="000000"/>
                </a:solidFill>
                <a:latin typeface="Canva Sans Italics"/>
                <a:ea typeface="Canva Sans Italics"/>
                <a:cs typeface="Canva Sans Italics"/>
                <a:sym typeface="Canva Sans Italics"/>
              </a:rPr>
              <a:t> </a:t>
            </a:r>
            <a:r>
              <a:rPr lang="en-US" sz="1800" u="sng" dirty="0">
                <a:solidFill>
                  <a:srgbClr val="000000"/>
                </a:solidFill>
                <a:latin typeface="Canva Sans"/>
                <a:ea typeface="Canva Sans"/>
                <a:cs typeface="Canva Sans"/>
                <a:sym typeface="Canva Sans"/>
              </a:rPr>
              <a:t>https://libguides.lib.cwu.edu/c.php?g=625394&amp;p=4391900</a:t>
            </a:r>
          </a:p>
          <a:p>
            <a:pPr algn="l">
              <a:lnSpc>
                <a:spcPts val="2520"/>
              </a:lnSpc>
            </a:pPr>
            <a:endParaRPr lang="en-US" sz="1800" u="sng" dirty="0">
              <a:solidFill>
                <a:srgbClr val="000000"/>
              </a:solidFill>
              <a:latin typeface="Canva Sans"/>
              <a:ea typeface="Canva Sans"/>
              <a:cs typeface="Canva Sans"/>
              <a:sym typeface="Canva Sans"/>
            </a:endParaRPr>
          </a:p>
          <a:p>
            <a:pPr marL="388628" lvl="1" indent="-194314" algn="l">
              <a:lnSpc>
                <a:spcPts val="2520"/>
              </a:lnSpc>
              <a:buFont typeface="Arial"/>
              <a:buChar char="•"/>
            </a:pPr>
            <a:r>
              <a:rPr lang="en-US" sz="1800" i="1" dirty="0">
                <a:solidFill>
                  <a:srgbClr val="000000"/>
                </a:solidFill>
                <a:latin typeface="Canva Sans Italics"/>
                <a:ea typeface="Canva Sans Italics"/>
                <a:cs typeface="Canva Sans Italics"/>
                <a:sym typeface="Canva Sans Italics"/>
              </a:rPr>
              <a:t>Media Literacy: A definition and more.</a:t>
            </a:r>
            <a:r>
              <a:rPr lang="en-US" sz="1800" dirty="0">
                <a:solidFill>
                  <a:srgbClr val="000000"/>
                </a:solidFill>
                <a:latin typeface="Canva Sans"/>
                <a:ea typeface="Canva Sans"/>
                <a:cs typeface="Canva Sans"/>
                <a:sym typeface="Canva Sans"/>
              </a:rPr>
              <a:t> Media Literacy: A Definition and More | Center for Media Literacy | Empowerment through Education | CML </a:t>
            </a:r>
            <a:r>
              <a:rPr lang="en-US" sz="1800" dirty="0" err="1">
                <a:solidFill>
                  <a:srgbClr val="000000"/>
                </a:solidFill>
                <a:latin typeface="Canva Sans"/>
                <a:ea typeface="Canva Sans"/>
                <a:cs typeface="Canva Sans"/>
                <a:sym typeface="Canva Sans"/>
              </a:rPr>
              <a:t>MediaLit</a:t>
            </a:r>
            <a:r>
              <a:rPr lang="en-US" sz="1800" dirty="0">
                <a:solidFill>
                  <a:srgbClr val="000000"/>
                </a:solidFill>
                <a:latin typeface="Canva Sans"/>
                <a:ea typeface="Canva Sans"/>
                <a:cs typeface="Canva Sans"/>
                <a:sym typeface="Canva Sans"/>
              </a:rPr>
              <a:t> Kit TM |. (n.d.). </a:t>
            </a:r>
            <a:r>
              <a:rPr lang="en-US" sz="1800" u="sng" dirty="0">
                <a:solidFill>
                  <a:srgbClr val="000000"/>
                </a:solidFill>
                <a:latin typeface="Canva Sans"/>
                <a:ea typeface="Canva Sans"/>
                <a:cs typeface="Canva Sans"/>
                <a:sym typeface="Canva Sans"/>
              </a:rPr>
              <a:t>https://www.medialit.org/media-literacy-definition-and-more </a:t>
            </a:r>
          </a:p>
          <a:p>
            <a:pPr algn="l">
              <a:lnSpc>
                <a:spcPts val="2520"/>
              </a:lnSpc>
            </a:pPr>
            <a:endParaRPr lang="en-US" sz="1800" u="sng" dirty="0">
              <a:solidFill>
                <a:srgbClr val="000000"/>
              </a:solidFill>
              <a:latin typeface="Canva Sans"/>
              <a:ea typeface="Canva Sans"/>
              <a:cs typeface="Canva Sans"/>
              <a:sym typeface="Canva Sans"/>
            </a:endParaRPr>
          </a:p>
          <a:p>
            <a:pPr marL="388628" lvl="1" indent="-194314" algn="l">
              <a:lnSpc>
                <a:spcPts val="2520"/>
              </a:lnSpc>
              <a:buFont typeface="Arial"/>
              <a:buChar char="•"/>
            </a:pPr>
            <a:r>
              <a:rPr lang="en-US" sz="1800" i="1" dirty="0">
                <a:solidFill>
                  <a:srgbClr val="000000"/>
                </a:solidFill>
                <a:latin typeface="Canva Sans Italics"/>
                <a:ea typeface="Canva Sans Italics"/>
                <a:cs typeface="Canva Sans Italics"/>
                <a:sym typeface="Canva Sans Italics"/>
              </a:rPr>
              <a:t>Project look sharp</a:t>
            </a:r>
            <a:r>
              <a:rPr lang="en-US" sz="1800" dirty="0">
                <a:solidFill>
                  <a:srgbClr val="000000"/>
                </a:solidFill>
                <a:latin typeface="Canva Sans"/>
                <a:ea typeface="Canva Sans"/>
                <a:cs typeface="Canva Sans"/>
                <a:sym typeface="Canva Sans"/>
              </a:rPr>
              <a:t>. Project Look Sharp. (n.d.).</a:t>
            </a:r>
            <a:r>
              <a:rPr lang="en-US" sz="1800" u="sng" dirty="0">
                <a:solidFill>
                  <a:srgbClr val="000000"/>
                </a:solidFill>
                <a:latin typeface="Canva Sans"/>
                <a:ea typeface="Canva Sans"/>
                <a:cs typeface="Canva Sans"/>
                <a:sym typeface="Canva Sans"/>
              </a:rPr>
              <a:t> https://projectlooksharp.org/our-approach.php#videos </a:t>
            </a:r>
          </a:p>
          <a:p>
            <a:pPr algn="l">
              <a:lnSpc>
                <a:spcPts val="2380"/>
              </a:lnSpc>
            </a:pPr>
            <a:endParaRPr lang="en-US" sz="1800" u="sng" dirty="0">
              <a:solidFill>
                <a:srgbClr val="000000"/>
              </a:solidFill>
              <a:latin typeface="Canva Sans"/>
              <a:ea typeface="Canva Sans"/>
              <a:cs typeface="Canva Sans"/>
              <a:sym typeface="Canva Sans"/>
            </a:endParaRPr>
          </a:p>
          <a:p>
            <a:pPr algn="l">
              <a:lnSpc>
                <a:spcPts val="2380"/>
              </a:lnSpc>
            </a:pPr>
            <a:endParaRPr lang="en-US" sz="1800" u="sng" dirty="0">
              <a:solidFill>
                <a:srgbClr val="000000"/>
              </a:solidFill>
              <a:latin typeface="Canva Sans"/>
              <a:ea typeface="Canva Sans"/>
              <a:cs typeface="Canva Sans"/>
              <a:sym typeface="Canva Sans"/>
            </a:endParaRPr>
          </a:p>
          <a:p>
            <a:pPr algn="l">
              <a:lnSpc>
                <a:spcPts val="2380"/>
              </a:lnSpc>
            </a:pPr>
            <a:endParaRPr lang="en-US" sz="1800" u="sng" dirty="0">
              <a:solidFill>
                <a:srgbClr val="000000"/>
              </a:solidFill>
              <a:latin typeface="Canva Sans"/>
              <a:ea typeface="Canva Sans"/>
              <a:cs typeface="Canva Sans"/>
              <a:sym typeface="Canva Sans"/>
            </a:endParaRPr>
          </a:p>
          <a:p>
            <a:pPr algn="l">
              <a:lnSpc>
                <a:spcPts val="5039"/>
              </a:lnSpc>
            </a:pPr>
            <a:endParaRPr lang="en-US" sz="1800" u="sng" dirty="0">
              <a:solidFill>
                <a:srgbClr val="000000"/>
              </a:solidFill>
              <a:latin typeface="Canva Sans"/>
              <a:ea typeface="Canva Sans"/>
              <a:cs typeface="Canva Sans"/>
              <a:sym typeface="Canva Sans"/>
            </a:endParaRPr>
          </a:p>
          <a:p>
            <a:pPr algn="l">
              <a:lnSpc>
                <a:spcPts val="5039"/>
              </a:lnSpc>
            </a:pPr>
            <a:endParaRPr lang="en-US" sz="1800" u="sng" dirty="0">
              <a:solidFill>
                <a:srgbClr val="000000"/>
              </a:solidFill>
              <a:latin typeface="Canva Sans"/>
              <a:ea typeface="Canva Sans"/>
              <a:cs typeface="Canva Sans"/>
              <a:sym typeface="Canva Sans"/>
            </a:endParaRPr>
          </a:p>
          <a:p>
            <a:pPr algn="l">
              <a:lnSpc>
                <a:spcPts val="5039"/>
              </a:lnSpc>
            </a:pPr>
            <a:endParaRPr lang="en-US" sz="1800" u="sng" dirty="0">
              <a:solidFill>
                <a:srgbClr val="000000"/>
              </a:solidFill>
              <a:latin typeface="Canva Sans"/>
              <a:ea typeface="Canva Sans"/>
              <a:cs typeface="Canva Sans"/>
              <a:sym typeface="Canva Sans"/>
            </a:endParaRPr>
          </a:p>
        </p:txBody>
      </p:sp>
      <p:grpSp>
        <p:nvGrpSpPr>
          <p:cNvPr id="4" name="Group 4"/>
          <p:cNvGrpSpPr/>
          <p:nvPr/>
        </p:nvGrpSpPr>
        <p:grpSpPr>
          <a:xfrm>
            <a:off x="-783552" y="9258300"/>
            <a:ext cx="19855104" cy="7913542"/>
            <a:chOff x="0" y="0"/>
            <a:chExt cx="5512677" cy="2197158"/>
          </a:xfrm>
        </p:grpSpPr>
        <p:sp>
          <p:nvSpPr>
            <p:cNvPr id="5" name="Freeform 5"/>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6" name="TextBox 6"/>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1028700" y="2086449"/>
            <a:ext cx="16669365" cy="4573270"/>
          </a:xfrm>
          <a:prstGeom prst="rect">
            <a:avLst/>
          </a:prstGeom>
        </p:spPr>
        <p:txBody>
          <a:bodyPr lIns="0" tIns="0" rIns="0" bIns="0" rtlCol="0" anchor="t">
            <a:spAutoFit/>
          </a:bodyPr>
          <a:lstStyle/>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To guess whodunit! </a:t>
            </a:r>
          </a:p>
          <a:p>
            <a:pPr algn="l">
              <a:lnSpc>
                <a:spcPts val="5179"/>
              </a:lnSpc>
            </a:pPr>
            <a:endParaRPr lang="en-US" sz="3699">
              <a:solidFill>
                <a:srgbClr val="000000"/>
              </a:solidFill>
              <a:latin typeface="Canva Sans"/>
              <a:ea typeface="Canva Sans"/>
              <a:cs typeface="Canva Sans"/>
              <a:sym typeface="Canva Sans"/>
            </a:endParaRPr>
          </a:p>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To go over the basics of media literacy. </a:t>
            </a:r>
          </a:p>
          <a:p>
            <a:pPr algn="l">
              <a:lnSpc>
                <a:spcPts val="5179"/>
              </a:lnSpc>
            </a:pPr>
            <a:endParaRPr lang="en-US" sz="3699">
              <a:solidFill>
                <a:srgbClr val="000000"/>
              </a:solidFill>
              <a:latin typeface="Canva Sans"/>
              <a:ea typeface="Canva Sans"/>
              <a:cs typeface="Canva Sans"/>
              <a:sym typeface="Canva Sans"/>
            </a:endParaRPr>
          </a:p>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To encourage you to think critically about the media you consume.</a:t>
            </a:r>
          </a:p>
          <a:p>
            <a:pPr algn="l">
              <a:lnSpc>
                <a:spcPts val="5179"/>
              </a:lnSpc>
            </a:pPr>
            <a:endParaRPr lang="en-US" sz="3699">
              <a:solidFill>
                <a:srgbClr val="000000"/>
              </a:solidFill>
              <a:latin typeface="Canva Sans"/>
              <a:ea typeface="Canva Sans"/>
              <a:cs typeface="Canva Sans"/>
              <a:sym typeface="Canva Sans"/>
            </a:endParaRPr>
          </a:p>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To give you tools to analyze the media you consume. </a:t>
            </a:r>
          </a:p>
        </p:txBody>
      </p:sp>
      <p:sp>
        <p:nvSpPr>
          <p:cNvPr id="3" name="TextBox 3"/>
          <p:cNvSpPr txBox="1"/>
          <p:nvPr/>
        </p:nvSpPr>
        <p:spPr>
          <a:xfrm>
            <a:off x="809318" y="356869"/>
            <a:ext cx="5667586"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Learning Objectives</a:t>
            </a:r>
          </a:p>
        </p:txBody>
      </p:sp>
      <p:grpSp>
        <p:nvGrpSpPr>
          <p:cNvPr id="4" name="Group 4"/>
          <p:cNvGrpSpPr/>
          <p:nvPr/>
        </p:nvGrpSpPr>
        <p:grpSpPr>
          <a:xfrm>
            <a:off x="-783552" y="9258300"/>
            <a:ext cx="19855104" cy="7913542"/>
            <a:chOff x="0" y="0"/>
            <a:chExt cx="5512677" cy="2197158"/>
          </a:xfrm>
        </p:grpSpPr>
        <p:sp>
          <p:nvSpPr>
            <p:cNvPr id="5" name="Freeform 5"/>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6" name="TextBox 6"/>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grpSp>
        <p:nvGrpSpPr>
          <p:cNvPr id="2" name="Group 2"/>
          <p:cNvGrpSpPr/>
          <p:nvPr/>
        </p:nvGrpSpPr>
        <p:grpSpPr>
          <a:xfrm>
            <a:off x="-417676" y="1166707"/>
            <a:ext cx="10969931" cy="8071571"/>
            <a:chOff x="0" y="0"/>
            <a:chExt cx="3088063" cy="2197158"/>
          </a:xfrm>
        </p:grpSpPr>
        <p:sp>
          <p:nvSpPr>
            <p:cNvPr id="3" name="Freeform 3"/>
            <p:cNvSpPr/>
            <p:nvPr/>
          </p:nvSpPr>
          <p:spPr>
            <a:xfrm>
              <a:off x="0" y="0"/>
              <a:ext cx="3088063" cy="2197158"/>
            </a:xfrm>
            <a:custGeom>
              <a:avLst/>
              <a:gdLst/>
              <a:ahLst/>
              <a:cxnLst/>
              <a:rect l="l" t="t" r="r" b="b"/>
              <a:pathLst>
                <a:path w="3088063" h="2197158">
                  <a:moveTo>
                    <a:pt x="69607" y="0"/>
                  </a:moveTo>
                  <a:lnTo>
                    <a:pt x="3018456" y="0"/>
                  </a:lnTo>
                  <a:cubicBezTo>
                    <a:pt x="3036917" y="0"/>
                    <a:pt x="3054622" y="7334"/>
                    <a:pt x="3067676" y="20387"/>
                  </a:cubicBezTo>
                  <a:cubicBezTo>
                    <a:pt x="3080730" y="33441"/>
                    <a:pt x="3088063" y="51146"/>
                    <a:pt x="3088063" y="69607"/>
                  </a:cubicBezTo>
                  <a:lnTo>
                    <a:pt x="3088063" y="2127551"/>
                  </a:lnTo>
                  <a:cubicBezTo>
                    <a:pt x="3088063" y="2146012"/>
                    <a:pt x="3080730" y="2163717"/>
                    <a:pt x="3067676" y="2176771"/>
                  </a:cubicBezTo>
                  <a:cubicBezTo>
                    <a:pt x="3054622" y="2189824"/>
                    <a:pt x="3036917" y="2197158"/>
                    <a:pt x="3018456" y="2197158"/>
                  </a:cubicBezTo>
                  <a:lnTo>
                    <a:pt x="69607" y="2197158"/>
                  </a:lnTo>
                  <a:cubicBezTo>
                    <a:pt x="51146" y="2197158"/>
                    <a:pt x="33441" y="2189824"/>
                    <a:pt x="20387" y="2176771"/>
                  </a:cubicBezTo>
                  <a:cubicBezTo>
                    <a:pt x="7334" y="2163717"/>
                    <a:pt x="0" y="2146012"/>
                    <a:pt x="0" y="2127551"/>
                  </a:cubicBezTo>
                  <a:lnTo>
                    <a:pt x="0" y="69607"/>
                  </a:lnTo>
                  <a:cubicBezTo>
                    <a:pt x="0" y="51146"/>
                    <a:pt x="7334" y="33441"/>
                    <a:pt x="20387" y="20387"/>
                  </a:cubicBezTo>
                  <a:cubicBezTo>
                    <a:pt x="33441" y="7334"/>
                    <a:pt x="51146" y="0"/>
                    <a:pt x="69607" y="0"/>
                  </a:cubicBezTo>
                  <a:close/>
                </a:path>
              </a:pathLst>
            </a:custGeom>
            <a:solidFill>
              <a:srgbClr val="500000"/>
            </a:solidFill>
          </p:spPr>
          <p:txBody>
            <a:bodyPr/>
            <a:lstStyle/>
            <a:p>
              <a:endParaRPr lang="en-US"/>
            </a:p>
          </p:txBody>
        </p:sp>
        <p:sp>
          <p:nvSpPr>
            <p:cNvPr id="4" name="TextBox 4"/>
            <p:cNvSpPr txBox="1"/>
            <p:nvPr/>
          </p:nvSpPr>
          <p:spPr>
            <a:xfrm>
              <a:off x="0" y="-38100"/>
              <a:ext cx="3088063" cy="223525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2943523" y="4197062"/>
            <a:ext cx="4247535" cy="4114800"/>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369888" y="1243471"/>
            <a:ext cx="6785739" cy="2611546"/>
          </a:xfrm>
          <a:prstGeom prst="rect">
            <a:avLst/>
          </a:prstGeom>
        </p:spPr>
        <p:txBody>
          <a:bodyPr lIns="0" tIns="0" rIns="0" bIns="0" rtlCol="0" anchor="t">
            <a:spAutoFit/>
          </a:bodyPr>
          <a:lstStyle/>
          <a:p>
            <a:pPr algn="r">
              <a:lnSpc>
                <a:spcPts val="20121"/>
              </a:lnSpc>
              <a:spcBef>
                <a:spcPct val="0"/>
              </a:spcBef>
            </a:pPr>
            <a:r>
              <a:rPr lang="en-US" sz="14372">
                <a:solidFill>
                  <a:srgbClr val="FFFFFF"/>
                </a:solidFill>
                <a:latin typeface="Zuume Rough Bold"/>
                <a:ea typeface="Zuume Rough Bold"/>
                <a:cs typeface="Zuume Rough Bold"/>
                <a:sym typeface="Zuume Rough Bold"/>
              </a:rPr>
              <a:t>WHODUNIT?</a:t>
            </a:r>
          </a:p>
        </p:txBody>
      </p:sp>
      <p:sp>
        <p:nvSpPr>
          <p:cNvPr id="7" name="TextBox 7"/>
          <p:cNvSpPr txBox="1"/>
          <p:nvPr/>
        </p:nvSpPr>
        <p:spPr>
          <a:xfrm>
            <a:off x="11302857" y="4130387"/>
            <a:ext cx="6258218" cy="1944370"/>
          </a:xfrm>
          <a:prstGeom prst="rect">
            <a:avLst/>
          </a:prstGeom>
        </p:spPr>
        <p:txBody>
          <a:bodyPr lIns="0" tIns="0" rIns="0" bIns="0" rtlCol="0" anchor="t">
            <a:spAutoFit/>
          </a:bodyPr>
          <a:lstStyle/>
          <a:p>
            <a:pPr algn="ctr">
              <a:lnSpc>
                <a:spcPts val="5179"/>
              </a:lnSpc>
            </a:pPr>
            <a:r>
              <a:rPr lang="en-US" sz="3699">
                <a:solidFill>
                  <a:srgbClr val="000000"/>
                </a:solidFill>
                <a:latin typeface="Canva Sans"/>
                <a:ea typeface="Canva Sans"/>
                <a:cs typeface="Canva Sans"/>
                <a:sym typeface="Canva Sans"/>
              </a:rPr>
              <a:t>Now we’ll briefly go around the room to share our guesses.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809318" y="1799606"/>
            <a:ext cx="16669365" cy="5380990"/>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In this conversation, we need to be open-minded. Everyone is coming from different backgrounds and value systems. This makes this subject matter difficult to discuss. </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r>
              <a:rPr lang="en-US" sz="3399">
                <a:solidFill>
                  <a:srgbClr val="000000"/>
                </a:solidFill>
                <a:latin typeface="Canva Sans"/>
                <a:ea typeface="Canva Sans"/>
                <a:cs typeface="Canva Sans"/>
                <a:sym typeface="Canva Sans"/>
              </a:rPr>
              <a:t>Those who study this topic state we’re moving away from people believing facts and reacting with their emotions instead, which makes it harder to get information across to people. </a:t>
            </a:r>
          </a:p>
          <a:p>
            <a:pPr algn="l">
              <a:lnSpc>
                <a:spcPts val="4759"/>
              </a:lnSpc>
            </a:pPr>
            <a:endParaRPr lang="en-US" sz="3399">
              <a:solidFill>
                <a:srgbClr val="000000"/>
              </a:solidFill>
              <a:latin typeface="Canva Sans"/>
              <a:ea typeface="Canva Sans"/>
              <a:cs typeface="Canva Sans"/>
              <a:sym typeface="Canva Sans"/>
            </a:endParaRPr>
          </a:p>
          <a:p>
            <a:pPr algn="l">
              <a:lnSpc>
                <a:spcPts val="4759"/>
              </a:lnSpc>
            </a:pPr>
            <a:endParaRPr lang="en-US" sz="3399">
              <a:solidFill>
                <a:srgbClr val="000000"/>
              </a:solidFill>
              <a:latin typeface="Canva Sans"/>
              <a:ea typeface="Canva Sans"/>
              <a:cs typeface="Canva Sans"/>
              <a:sym typeface="Canva Sans"/>
            </a:endParaRPr>
          </a:p>
        </p:txBody>
      </p:sp>
      <p:sp>
        <p:nvSpPr>
          <p:cNvPr id="3" name="TextBox 3"/>
          <p:cNvSpPr txBox="1"/>
          <p:nvPr/>
        </p:nvSpPr>
        <p:spPr>
          <a:xfrm>
            <a:off x="809318" y="356869"/>
            <a:ext cx="4420677"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OPen-Mindedness</a:t>
            </a:r>
          </a:p>
        </p:txBody>
      </p:sp>
      <p:grpSp>
        <p:nvGrpSpPr>
          <p:cNvPr id="4" name="Group 4"/>
          <p:cNvGrpSpPr/>
          <p:nvPr/>
        </p:nvGrpSpPr>
        <p:grpSpPr>
          <a:xfrm>
            <a:off x="-687411" y="9258300"/>
            <a:ext cx="19855104" cy="7913542"/>
            <a:chOff x="0" y="0"/>
            <a:chExt cx="5512677" cy="2197158"/>
          </a:xfrm>
        </p:grpSpPr>
        <p:sp>
          <p:nvSpPr>
            <p:cNvPr id="5" name="Freeform 5"/>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6" name="TextBox 6"/>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352198" y="356869"/>
            <a:ext cx="6922443"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What is Media Literacy?</a:t>
            </a:r>
          </a:p>
        </p:txBody>
      </p:sp>
      <p:sp>
        <p:nvSpPr>
          <p:cNvPr id="3" name="TextBox 3"/>
          <p:cNvSpPr txBox="1"/>
          <p:nvPr/>
        </p:nvSpPr>
        <p:spPr>
          <a:xfrm>
            <a:off x="809318" y="1863700"/>
            <a:ext cx="16669365" cy="4119245"/>
          </a:xfrm>
          <a:prstGeom prst="rect">
            <a:avLst/>
          </a:prstGeom>
        </p:spPr>
        <p:txBody>
          <a:bodyPr lIns="0" tIns="0" rIns="0" bIns="0" rtlCol="0" anchor="t">
            <a:spAutoFit/>
          </a:bodyPr>
          <a:lstStyle/>
          <a:p>
            <a:pPr algn="l">
              <a:lnSpc>
                <a:spcPts val="4759"/>
              </a:lnSpc>
            </a:pPr>
            <a:r>
              <a:rPr lang="en-US" sz="3399">
                <a:solidFill>
                  <a:srgbClr val="000000"/>
                </a:solidFill>
                <a:latin typeface="Canva Sans"/>
                <a:ea typeface="Canva Sans"/>
                <a:cs typeface="Canva Sans"/>
                <a:sym typeface="Canva Sans"/>
              </a:rPr>
              <a:t>“Media Literacy is a 21st century approach to education. It provides a framework to access, analyze, evaluate, create and participate with messages in a variety of forms — from print to video to the Internet. Media literacy builds an understanding of the role of media in society as well as essential skills of inquiry and self-expression necessary for citizens of a democracy.”</a:t>
            </a:r>
          </a:p>
          <a:p>
            <a:pPr algn="l">
              <a:lnSpc>
                <a:spcPts val="4759"/>
              </a:lnSpc>
            </a:pPr>
            <a:endParaRPr lang="en-US" sz="3399">
              <a:solidFill>
                <a:srgbClr val="000000"/>
              </a:solidFill>
              <a:latin typeface="Canva Sans"/>
              <a:ea typeface="Canva Sans"/>
              <a:cs typeface="Canva Sans"/>
              <a:sym typeface="Canva Sans"/>
            </a:endParaRPr>
          </a:p>
          <a:p>
            <a:pPr algn="l">
              <a:lnSpc>
                <a:spcPts val="4200"/>
              </a:lnSpc>
            </a:pPr>
            <a:r>
              <a:rPr lang="en-US" sz="3000" i="1">
                <a:solidFill>
                  <a:srgbClr val="000000"/>
                </a:solidFill>
                <a:latin typeface="Canva Sans Italics"/>
                <a:ea typeface="Canva Sans Italics"/>
                <a:cs typeface="Canva Sans Italics"/>
                <a:sym typeface="Canva Sans Italics"/>
              </a:rPr>
              <a:t>https://www.medialit.org/media-literacy-definition-and-more/</a:t>
            </a:r>
          </a:p>
        </p:txBody>
      </p:sp>
      <p:grpSp>
        <p:nvGrpSpPr>
          <p:cNvPr id="4" name="Group 4"/>
          <p:cNvGrpSpPr/>
          <p:nvPr/>
        </p:nvGrpSpPr>
        <p:grpSpPr>
          <a:xfrm>
            <a:off x="-783552" y="9258300"/>
            <a:ext cx="19855104" cy="7913542"/>
            <a:chOff x="0" y="0"/>
            <a:chExt cx="5512677" cy="2197158"/>
          </a:xfrm>
        </p:grpSpPr>
        <p:sp>
          <p:nvSpPr>
            <p:cNvPr id="5" name="Freeform 5"/>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6" name="TextBox 6"/>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Freeform 2"/>
          <p:cNvSpPr/>
          <p:nvPr/>
        </p:nvSpPr>
        <p:spPr>
          <a:xfrm>
            <a:off x="10995330" y="3033081"/>
            <a:ext cx="4220837" cy="4220837"/>
          </a:xfrm>
          <a:custGeom>
            <a:avLst/>
            <a:gdLst/>
            <a:ahLst/>
            <a:cxnLst/>
            <a:rect l="l" t="t" r="r" b="b"/>
            <a:pathLst>
              <a:path w="4220837" h="4220837">
                <a:moveTo>
                  <a:pt x="0" y="0"/>
                </a:moveTo>
                <a:lnTo>
                  <a:pt x="4220837" y="0"/>
                </a:lnTo>
                <a:lnTo>
                  <a:pt x="4220837" y="4220838"/>
                </a:lnTo>
                <a:lnTo>
                  <a:pt x="0" y="4220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2908811"/>
            <a:ext cx="6913498" cy="4777740"/>
          </a:xfrm>
          <a:prstGeom prst="rect">
            <a:avLst/>
          </a:prstGeom>
        </p:spPr>
        <p:txBody>
          <a:bodyPr lIns="0" tIns="0" rIns="0" bIns="0" rtlCol="0" anchor="t">
            <a:spAutoFit/>
          </a:bodyPr>
          <a:lstStyle/>
          <a:p>
            <a:pPr marL="842007" lvl="1" indent="-421003" algn="l">
              <a:lnSpc>
                <a:spcPts val="5459"/>
              </a:lnSpc>
              <a:buFont typeface="Arial"/>
              <a:buChar char="•"/>
            </a:pPr>
            <a:r>
              <a:rPr lang="en-US" sz="3899">
                <a:solidFill>
                  <a:srgbClr val="000000"/>
                </a:solidFill>
                <a:latin typeface="Canva Sans"/>
                <a:ea typeface="Canva Sans"/>
                <a:cs typeface="Canva Sans"/>
                <a:sym typeface="Canva Sans"/>
              </a:rPr>
              <a:t>Falsehood</a:t>
            </a:r>
          </a:p>
          <a:p>
            <a:pPr marL="842007" lvl="1" indent="-421003" algn="l">
              <a:lnSpc>
                <a:spcPts val="5459"/>
              </a:lnSpc>
              <a:buFont typeface="Arial"/>
              <a:buChar char="•"/>
            </a:pPr>
            <a:r>
              <a:rPr lang="en-US" sz="3899">
                <a:solidFill>
                  <a:srgbClr val="000000"/>
                </a:solidFill>
                <a:latin typeface="Canva Sans"/>
                <a:ea typeface="Canva Sans"/>
                <a:cs typeface="Canva Sans"/>
                <a:sym typeface="Canva Sans"/>
              </a:rPr>
              <a:t>Fabrication</a:t>
            </a:r>
          </a:p>
          <a:p>
            <a:pPr marL="842007" lvl="1" indent="-421003" algn="l">
              <a:lnSpc>
                <a:spcPts val="5459"/>
              </a:lnSpc>
              <a:buFont typeface="Arial"/>
              <a:buChar char="•"/>
            </a:pPr>
            <a:r>
              <a:rPr lang="en-US" sz="3899">
                <a:solidFill>
                  <a:srgbClr val="000000"/>
                </a:solidFill>
                <a:latin typeface="Canva Sans"/>
                <a:ea typeface="Canva Sans"/>
                <a:cs typeface="Canva Sans"/>
                <a:sym typeface="Canva Sans"/>
              </a:rPr>
              <a:t>Misinterpretation</a:t>
            </a:r>
          </a:p>
          <a:p>
            <a:pPr marL="842007" lvl="1" indent="-421003" algn="l">
              <a:lnSpc>
                <a:spcPts val="5459"/>
              </a:lnSpc>
              <a:buFont typeface="Arial"/>
              <a:buChar char="•"/>
            </a:pPr>
            <a:r>
              <a:rPr lang="en-US" sz="3899">
                <a:solidFill>
                  <a:srgbClr val="000000"/>
                </a:solidFill>
                <a:latin typeface="Canva Sans"/>
                <a:ea typeface="Canva Sans"/>
                <a:cs typeface="Canva Sans"/>
                <a:sym typeface="Canva Sans"/>
              </a:rPr>
              <a:t>Misrepresentation</a:t>
            </a:r>
          </a:p>
          <a:p>
            <a:pPr marL="842007" lvl="1" indent="-421003" algn="l">
              <a:lnSpc>
                <a:spcPts val="5459"/>
              </a:lnSpc>
              <a:buFont typeface="Arial"/>
              <a:buChar char="•"/>
            </a:pPr>
            <a:r>
              <a:rPr lang="en-US" sz="3899">
                <a:solidFill>
                  <a:srgbClr val="000000"/>
                </a:solidFill>
                <a:latin typeface="Canva Sans"/>
                <a:ea typeface="Canva Sans"/>
                <a:cs typeface="Canva Sans"/>
                <a:sym typeface="Canva Sans"/>
              </a:rPr>
              <a:t>Alternative Fact</a:t>
            </a:r>
          </a:p>
          <a:p>
            <a:pPr marL="842007" lvl="1" indent="-421003" algn="l">
              <a:lnSpc>
                <a:spcPts val="5459"/>
              </a:lnSpc>
              <a:buFont typeface="Arial"/>
              <a:buChar char="•"/>
            </a:pPr>
            <a:r>
              <a:rPr lang="en-US" sz="3899">
                <a:solidFill>
                  <a:srgbClr val="000000"/>
                </a:solidFill>
                <a:latin typeface="Canva Sans"/>
                <a:ea typeface="Canva Sans"/>
                <a:cs typeface="Canva Sans"/>
                <a:sym typeface="Canva Sans"/>
              </a:rPr>
              <a:t>Lie</a:t>
            </a:r>
          </a:p>
          <a:p>
            <a:pPr marL="842007" lvl="1" indent="-421003" algn="l">
              <a:lnSpc>
                <a:spcPts val="5459"/>
              </a:lnSpc>
              <a:buFont typeface="Arial"/>
              <a:buChar char="•"/>
            </a:pPr>
            <a:r>
              <a:rPr lang="en-US" sz="3899">
                <a:solidFill>
                  <a:srgbClr val="000000"/>
                </a:solidFill>
                <a:latin typeface="Canva Sans"/>
                <a:ea typeface="Canva Sans"/>
                <a:cs typeface="Canva Sans"/>
                <a:sym typeface="Canva Sans"/>
              </a:rPr>
              <a:t>Fake News</a:t>
            </a:r>
          </a:p>
        </p:txBody>
      </p:sp>
      <p:sp>
        <p:nvSpPr>
          <p:cNvPr id="4" name="TextBox 4"/>
          <p:cNvSpPr txBox="1"/>
          <p:nvPr/>
        </p:nvSpPr>
        <p:spPr>
          <a:xfrm>
            <a:off x="1028700" y="356851"/>
            <a:ext cx="10747226" cy="2277112"/>
          </a:xfrm>
          <a:prstGeom prst="rect">
            <a:avLst/>
          </a:prstGeom>
        </p:spPr>
        <p:txBody>
          <a:bodyPr lIns="0" tIns="0" rIns="0" bIns="0" rtlCol="0" anchor="t">
            <a:spAutoFit/>
          </a:bodyPr>
          <a:lstStyle/>
          <a:p>
            <a:pPr algn="l">
              <a:lnSpc>
                <a:spcPts val="8889"/>
              </a:lnSpc>
            </a:pPr>
            <a:r>
              <a:rPr lang="en-US" sz="6349">
                <a:solidFill>
                  <a:srgbClr val="000000"/>
                </a:solidFill>
                <a:latin typeface="Zuume Rough Bold"/>
                <a:ea typeface="Zuume Rough Bold"/>
                <a:cs typeface="Zuume Rough Bold"/>
                <a:sym typeface="Zuume Rough Bold"/>
              </a:rPr>
              <a:t>Which is the least Harmful? Which is the most Harmful?</a:t>
            </a:r>
          </a:p>
        </p:txBody>
      </p:sp>
      <p:grpSp>
        <p:nvGrpSpPr>
          <p:cNvPr id="5" name="Group 5"/>
          <p:cNvGrpSpPr/>
          <p:nvPr/>
        </p:nvGrpSpPr>
        <p:grpSpPr>
          <a:xfrm>
            <a:off x="-783552" y="9258300"/>
            <a:ext cx="19855104" cy="7913542"/>
            <a:chOff x="0" y="0"/>
            <a:chExt cx="5512677" cy="2197158"/>
          </a:xfrm>
        </p:grpSpPr>
        <p:sp>
          <p:nvSpPr>
            <p:cNvPr id="6" name="Freeform 6"/>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7" name="TextBox 7"/>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Freeform 2"/>
          <p:cNvSpPr/>
          <p:nvPr/>
        </p:nvSpPr>
        <p:spPr>
          <a:xfrm>
            <a:off x="3280571" y="1868028"/>
            <a:ext cx="11726858" cy="7032274"/>
          </a:xfrm>
          <a:custGeom>
            <a:avLst/>
            <a:gdLst/>
            <a:ahLst/>
            <a:cxnLst/>
            <a:rect l="l" t="t" r="r" b="b"/>
            <a:pathLst>
              <a:path w="11726858" h="7032274">
                <a:moveTo>
                  <a:pt x="0" y="0"/>
                </a:moveTo>
                <a:lnTo>
                  <a:pt x="11726858" y="0"/>
                </a:lnTo>
                <a:lnTo>
                  <a:pt x="11726858" y="7032275"/>
                </a:lnTo>
                <a:lnTo>
                  <a:pt x="0" y="7032275"/>
                </a:lnTo>
                <a:lnTo>
                  <a:pt x="0" y="0"/>
                </a:lnTo>
                <a:close/>
              </a:path>
            </a:pathLst>
          </a:custGeom>
          <a:blipFill>
            <a:blip r:embed="rId3"/>
            <a:stretch>
              <a:fillRect t="-7530" b="-142605"/>
            </a:stretch>
          </a:blipFill>
        </p:spPr>
        <p:txBody>
          <a:bodyPr/>
          <a:lstStyle/>
          <a:p>
            <a:endParaRPr lang="en-US"/>
          </a:p>
        </p:txBody>
      </p:sp>
      <p:sp>
        <p:nvSpPr>
          <p:cNvPr id="3" name="TextBox 3"/>
          <p:cNvSpPr txBox="1"/>
          <p:nvPr/>
        </p:nvSpPr>
        <p:spPr>
          <a:xfrm>
            <a:off x="779041" y="356869"/>
            <a:ext cx="7891851"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Moving Away from fake news</a:t>
            </a:r>
          </a:p>
        </p:txBody>
      </p:sp>
      <p:sp>
        <p:nvSpPr>
          <p:cNvPr id="4" name="TextBox 4"/>
          <p:cNvSpPr txBox="1"/>
          <p:nvPr/>
        </p:nvSpPr>
        <p:spPr>
          <a:xfrm>
            <a:off x="3027565" y="9220200"/>
            <a:ext cx="12232870" cy="783116"/>
          </a:xfrm>
          <a:prstGeom prst="rect">
            <a:avLst/>
          </a:prstGeom>
        </p:spPr>
        <p:txBody>
          <a:bodyPr lIns="0" tIns="0" rIns="0" bIns="0" rtlCol="0" anchor="t">
            <a:spAutoFit/>
          </a:bodyPr>
          <a:lstStyle/>
          <a:p>
            <a:pPr algn="ctr">
              <a:lnSpc>
                <a:spcPts val="3183"/>
              </a:lnSpc>
            </a:pPr>
            <a:r>
              <a:rPr lang="en-US" sz="2274">
                <a:solidFill>
                  <a:srgbClr val="000000"/>
                </a:solidFill>
                <a:latin typeface="Canva Sans"/>
                <a:ea typeface="Canva Sans"/>
                <a:cs typeface="Canva Sans"/>
                <a:sym typeface="Canva Sans"/>
              </a:rPr>
              <a:t>https://www.facebook.com/MILCLICKS/photos/pb.100064672273204.-2207520000/1690548134324174/?type=3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788348" y="356869"/>
            <a:ext cx="3200877"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Definitions</a:t>
            </a:r>
          </a:p>
        </p:txBody>
      </p:sp>
      <p:sp>
        <p:nvSpPr>
          <p:cNvPr id="3" name="TextBox 3"/>
          <p:cNvSpPr txBox="1"/>
          <p:nvPr/>
        </p:nvSpPr>
        <p:spPr>
          <a:xfrm>
            <a:off x="1282343" y="1773374"/>
            <a:ext cx="15411640" cy="5755005"/>
          </a:xfrm>
          <a:prstGeom prst="rect">
            <a:avLst/>
          </a:prstGeom>
        </p:spPr>
        <p:txBody>
          <a:bodyPr lIns="0" tIns="0" rIns="0" bIns="0" rtlCol="0" anchor="t">
            <a:spAutoFit/>
          </a:bodyPr>
          <a:lstStyle/>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Misinformation - the sharing of inaccurate and misleading information in an unintentional way.</a:t>
            </a:r>
          </a:p>
          <a:p>
            <a:pPr marL="1597656" lvl="2" indent="-532552" algn="l">
              <a:lnSpc>
                <a:spcPts val="5179"/>
              </a:lnSpc>
              <a:buFont typeface="Arial"/>
              <a:buChar char="⚬"/>
            </a:pPr>
            <a:r>
              <a:rPr lang="en-US" sz="3699">
                <a:solidFill>
                  <a:srgbClr val="000000"/>
                </a:solidFill>
                <a:latin typeface="Canva Sans"/>
                <a:ea typeface="Canva Sans"/>
                <a:cs typeface="Canva Sans"/>
                <a:sym typeface="Canva Sans"/>
              </a:rPr>
              <a:t>Typo, wrong word in a headline, inaccurate context, etc. </a:t>
            </a:r>
          </a:p>
          <a:p>
            <a:pPr algn="l">
              <a:lnSpc>
                <a:spcPts val="5179"/>
              </a:lnSpc>
            </a:pPr>
            <a:endParaRPr lang="en-US" sz="3699">
              <a:solidFill>
                <a:srgbClr val="000000"/>
              </a:solidFill>
              <a:latin typeface="Canva Sans"/>
              <a:ea typeface="Canva Sans"/>
              <a:cs typeface="Canva Sans"/>
              <a:sym typeface="Canva Sans"/>
            </a:endParaRPr>
          </a:p>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Disinformation -  the deliberate dissemination of false or inaccurate information in order to discredit a person or organization.</a:t>
            </a:r>
          </a:p>
          <a:p>
            <a:pPr algn="l">
              <a:lnSpc>
                <a:spcPts val="5179"/>
              </a:lnSpc>
            </a:pPr>
            <a:endParaRPr lang="en-US" sz="3699">
              <a:solidFill>
                <a:srgbClr val="000000"/>
              </a:solidFill>
              <a:latin typeface="Canva Sans"/>
              <a:ea typeface="Canva Sans"/>
              <a:cs typeface="Canva Sans"/>
              <a:sym typeface="Canva Sans"/>
            </a:endParaRPr>
          </a:p>
          <a:p>
            <a:pPr algn="l">
              <a:lnSpc>
                <a:spcPts val="4060"/>
              </a:lnSpc>
            </a:pPr>
            <a:r>
              <a:rPr lang="en-US" sz="2900">
                <a:solidFill>
                  <a:srgbClr val="000000"/>
                </a:solidFill>
                <a:latin typeface="Canva Sans"/>
                <a:ea typeface="Canva Sans"/>
                <a:cs typeface="Canva Sans"/>
                <a:sym typeface="Canva Sans"/>
              </a:rPr>
              <a:t>         </a:t>
            </a:r>
            <a:r>
              <a:rPr lang="en-US" sz="2900" i="1">
                <a:solidFill>
                  <a:srgbClr val="000000"/>
                </a:solidFill>
                <a:latin typeface="Canva Sans Italics"/>
                <a:ea typeface="Canva Sans Italics"/>
                <a:cs typeface="Canva Sans Italics"/>
                <a:sym typeface="Canva Sans Italics"/>
              </a:rPr>
              <a:t>https://library.csi.cuny.edu/misinformation#s-lg-box-13619221</a:t>
            </a:r>
          </a:p>
        </p:txBody>
      </p:sp>
      <p:grpSp>
        <p:nvGrpSpPr>
          <p:cNvPr id="4" name="Group 4"/>
          <p:cNvGrpSpPr/>
          <p:nvPr/>
        </p:nvGrpSpPr>
        <p:grpSpPr>
          <a:xfrm>
            <a:off x="-783552" y="9258300"/>
            <a:ext cx="19855104" cy="7913542"/>
            <a:chOff x="0" y="0"/>
            <a:chExt cx="5512677" cy="2197158"/>
          </a:xfrm>
        </p:grpSpPr>
        <p:sp>
          <p:nvSpPr>
            <p:cNvPr id="5" name="Freeform 5"/>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6" name="TextBox 6"/>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B"/>
        </a:solidFill>
        <a:effectLst/>
      </p:bgPr>
    </p:bg>
    <p:spTree>
      <p:nvGrpSpPr>
        <p:cNvPr id="1" name=""/>
        <p:cNvGrpSpPr/>
        <p:nvPr/>
      </p:nvGrpSpPr>
      <p:grpSpPr>
        <a:xfrm>
          <a:off x="0" y="0"/>
          <a:ext cx="0" cy="0"/>
          <a:chOff x="0" y="0"/>
          <a:chExt cx="0" cy="0"/>
        </a:xfrm>
      </p:grpSpPr>
      <p:sp>
        <p:nvSpPr>
          <p:cNvPr id="2" name="TextBox 2"/>
          <p:cNvSpPr txBox="1"/>
          <p:nvPr/>
        </p:nvSpPr>
        <p:spPr>
          <a:xfrm>
            <a:off x="619651" y="356869"/>
            <a:ext cx="9817732" cy="1153162"/>
          </a:xfrm>
          <a:prstGeom prst="rect">
            <a:avLst/>
          </a:prstGeom>
        </p:spPr>
        <p:txBody>
          <a:bodyPr lIns="0" tIns="0" rIns="0" bIns="0" rtlCol="0" anchor="t">
            <a:spAutoFit/>
          </a:bodyPr>
          <a:lstStyle/>
          <a:p>
            <a:pPr algn="ctr">
              <a:lnSpc>
                <a:spcPts val="8889"/>
              </a:lnSpc>
            </a:pPr>
            <a:r>
              <a:rPr lang="en-US" sz="6349">
                <a:solidFill>
                  <a:srgbClr val="000000"/>
                </a:solidFill>
                <a:latin typeface="Zuume Rough Bold"/>
                <a:ea typeface="Zuume Rough Bold"/>
                <a:cs typeface="Zuume Rough Bold"/>
                <a:sym typeface="Zuume Rough Bold"/>
              </a:rPr>
              <a:t>Our Examples of Mis/Disinformation</a:t>
            </a:r>
          </a:p>
        </p:txBody>
      </p:sp>
      <p:sp>
        <p:nvSpPr>
          <p:cNvPr id="3" name="TextBox 3"/>
          <p:cNvSpPr txBox="1"/>
          <p:nvPr/>
        </p:nvSpPr>
        <p:spPr>
          <a:xfrm>
            <a:off x="1028700" y="1760423"/>
            <a:ext cx="15411640" cy="1944370"/>
          </a:xfrm>
          <a:prstGeom prst="rect">
            <a:avLst/>
          </a:prstGeom>
        </p:spPr>
        <p:txBody>
          <a:bodyPr lIns="0" tIns="0" rIns="0" bIns="0" rtlCol="0" anchor="t">
            <a:spAutoFit/>
          </a:bodyPr>
          <a:lstStyle/>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Disinformation - Tabloid </a:t>
            </a:r>
          </a:p>
          <a:p>
            <a:pPr marL="1597656" lvl="2" indent="-532552" algn="l">
              <a:lnSpc>
                <a:spcPts val="5179"/>
              </a:lnSpc>
              <a:buFont typeface="Arial"/>
              <a:buChar char="⚬"/>
            </a:pPr>
            <a:r>
              <a:rPr lang="en-US" sz="3699">
                <a:solidFill>
                  <a:srgbClr val="000000"/>
                </a:solidFill>
                <a:latin typeface="Canva Sans"/>
                <a:ea typeface="Canva Sans"/>
                <a:cs typeface="Canva Sans"/>
                <a:sym typeface="Canva Sans"/>
              </a:rPr>
              <a:t>Tabloid wanted to make money off of a sensational headline, and Tom wanted a source to spread his cover up. </a:t>
            </a:r>
          </a:p>
        </p:txBody>
      </p:sp>
      <p:sp>
        <p:nvSpPr>
          <p:cNvPr id="4" name="TextBox 4"/>
          <p:cNvSpPr txBox="1"/>
          <p:nvPr/>
        </p:nvSpPr>
        <p:spPr>
          <a:xfrm>
            <a:off x="1028700" y="4137977"/>
            <a:ext cx="15411640" cy="1944370"/>
          </a:xfrm>
          <a:prstGeom prst="rect">
            <a:avLst/>
          </a:prstGeom>
        </p:spPr>
        <p:txBody>
          <a:bodyPr lIns="0" tIns="0" rIns="0" bIns="0" rtlCol="0" anchor="t">
            <a:spAutoFit/>
          </a:bodyPr>
          <a:lstStyle/>
          <a:p>
            <a:pPr marL="798828" lvl="1" indent="-399414" algn="l">
              <a:lnSpc>
                <a:spcPts val="5179"/>
              </a:lnSpc>
              <a:buFont typeface="Arial"/>
              <a:buChar char="•"/>
            </a:pPr>
            <a:r>
              <a:rPr lang="en-US" sz="3699">
                <a:solidFill>
                  <a:srgbClr val="000000"/>
                </a:solidFill>
                <a:latin typeface="Canva Sans"/>
                <a:ea typeface="Canva Sans"/>
                <a:cs typeface="Canva Sans"/>
                <a:sym typeface="Canva Sans"/>
              </a:rPr>
              <a:t>Misinformation - The Denver Chronicle </a:t>
            </a:r>
          </a:p>
          <a:p>
            <a:pPr marL="1597656" lvl="2" indent="-532552" algn="l">
              <a:lnSpc>
                <a:spcPts val="5179"/>
              </a:lnSpc>
              <a:buFont typeface="Arial"/>
              <a:buChar char="⚬"/>
            </a:pPr>
            <a:r>
              <a:rPr lang="en-US" sz="3699">
                <a:solidFill>
                  <a:srgbClr val="000000"/>
                </a:solidFill>
                <a:latin typeface="Canva Sans"/>
                <a:ea typeface="Canva Sans"/>
                <a:cs typeface="Canva Sans"/>
                <a:sym typeface="Canva Sans"/>
              </a:rPr>
              <a:t>Incorporated information from the tabloid without vetting. </a:t>
            </a:r>
          </a:p>
          <a:p>
            <a:pPr algn="l">
              <a:lnSpc>
                <a:spcPts val="5179"/>
              </a:lnSpc>
            </a:pPr>
            <a:endParaRPr lang="en-US" sz="3699">
              <a:solidFill>
                <a:srgbClr val="000000"/>
              </a:solidFill>
              <a:latin typeface="Canva Sans"/>
              <a:ea typeface="Canva Sans"/>
              <a:cs typeface="Canva Sans"/>
              <a:sym typeface="Canva Sans"/>
            </a:endParaRPr>
          </a:p>
        </p:txBody>
      </p:sp>
      <p:grpSp>
        <p:nvGrpSpPr>
          <p:cNvPr id="5" name="Group 5"/>
          <p:cNvGrpSpPr/>
          <p:nvPr/>
        </p:nvGrpSpPr>
        <p:grpSpPr>
          <a:xfrm>
            <a:off x="-783552" y="9258300"/>
            <a:ext cx="19855104" cy="7913542"/>
            <a:chOff x="0" y="0"/>
            <a:chExt cx="5512677" cy="2197158"/>
          </a:xfrm>
        </p:grpSpPr>
        <p:sp>
          <p:nvSpPr>
            <p:cNvPr id="6" name="Freeform 6"/>
            <p:cNvSpPr/>
            <p:nvPr/>
          </p:nvSpPr>
          <p:spPr>
            <a:xfrm>
              <a:off x="0" y="0"/>
              <a:ext cx="5512677" cy="2197158"/>
            </a:xfrm>
            <a:custGeom>
              <a:avLst/>
              <a:gdLst/>
              <a:ahLst/>
              <a:cxnLst/>
              <a:rect l="l" t="t" r="r" b="b"/>
              <a:pathLst>
                <a:path w="5512677" h="2197158">
                  <a:moveTo>
                    <a:pt x="38992" y="0"/>
                  </a:moveTo>
                  <a:lnTo>
                    <a:pt x="5473685" y="0"/>
                  </a:lnTo>
                  <a:cubicBezTo>
                    <a:pt x="5495220" y="0"/>
                    <a:pt x="5512677" y="17457"/>
                    <a:pt x="5512677" y="38992"/>
                  </a:cubicBezTo>
                  <a:lnTo>
                    <a:pt x="5512677" y="2158166"/>
                  </a:lnTo>
                  <a:cubicBezTo>
                    <a:pt x="5512677" y="2168507"/>
                    <a:pt x="5508569" y="2178425"/>
                    <a:pt x="5501256" y="2185738"/>
                  </a:cubicBezTo>
                  <a:cubicBezTo>
                    <a:pt x="5493944" y="2193050"/>
                    <a:pt x="5484027" y="2197158"/>
                    <a:pt x="5473685" y="2197158"/>
                  </a:cubicBezTo>
                  <a:lnTo>
                    <a:pt x="38992" y="2197158"/>
                  </a:lnTo>
                  <a:cubicBezTo>
                    <a:pt x="17457" y="2197158"/>
                    <a:pt x="0" y="2179701"/>
                    <a:pt x="0" y="2158166"/>
                  </a:cubicBezTo>
                  <a:lnTo>
                    <a:pt x="0" y="38992"/>
                  </a:lnTo>
                  <a:cubicBezTo>
                    <a:pt x="0" y="17457"/>
                    <a:pt x="17457" y="0"/>
                    <a:pt x="38992" y="0"/>
                  </a:cubicBezTo>
                  <a:close/>
                </a:path>
              </a:pathLst>
            </a:custGeom>
            <a:solidFill>
              <a:srgbClr val="500000"/>
            </a:solidFill>
          </p:spPr>
          <p:txBody>
            <a:bodyPr/>
            <a:lstStyle/>
            <a:p>
              <a:endParaRPr lang="en-US"/>
            </a:p>
          </p:txBody>
        </p:sp>
        <p:sp>
          <p:nvSpPr>
            <p:cNvPr id="7" name="TextBox 7"/>
            <p:cNvSpPr txBox="1"/>
            <p:nvPr/>
          </p:nvSpPr>
          <p:spPr>
            <a:xfrm>
              <a:off x="0" y="-38100"/>
              <a:ext cx="5512677" cy="2235258"/>
            </a:xfrm>
            <a:prstGeom prst="rect">
              <a:avLst/>
            </a:prstGeom>
          </p:spPr>
          <p:txBody>
            <a:bodyPr lIns="50800" tIns="50800" rIns="50800" bIns="50800" rtlCol="0" anchor="ctr"/>
            <a:lstStyle/>
            <a:p>
              <a:pPr algn="ctr">
                <a:lnSpc>
                  <a:spcPts val="181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1004</Words>
  <Application>Microsoft Office PowerPoint</Application>
  <PresentationFormat>Custom</PresentationFormat>
  <Paragraphs>109</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Canva Sans</vt:lpstr>
      <vt:lpstr>Canva Sans Bold</vt:lpstr>
      <vt:lpstr>Arial</vt:lpstr>
      <vt:lpstr>Calibri</vt:lpstr>
      <vt:lpstr>Zuume Rough Bold</vt:lpstr>
      <vt:lpstr>Luciole</vt:lpstr>
      <vt:lpstr>Canva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Deadly Disinformation</dc:title>
  <cp:lastModifiedBy>Moran, Cristy</cp:lastModifiedBy>
  <cp:revision>2</cp:revision>
  <dcterms:created xsi:type="dcterms:W3CDTF">2006-08-16T00:00:00Z</dcterms:created>
  <dcterms:modified xsi:type="dcterms:W3CDTF">2024-11-05T20:41:46Z</dcterms:modified>
  <dc:identifier>DAGQHahxiLY</dc:identifier>
</cp:coreProperties>
</file>